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67.xml" ContentType="application/vnd.openxmlformats-officedocument.presentationml.notesSlide+xml"/>
  <Override PartName="/ppt/notesSlides/notesSlide85.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notesSlides/notesSlide68.xml" ContentType="application/vnd.openxmlformats-officedocument.presentationml.notesSlide+xml"/>
  <Override PartName="/ppt/notesSlides/notesSlide79.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4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Override PartName="/ppt/notesSlides/notesSlide83.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notesSlides/notesSlide84.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notesSlides/notesSlide78.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7"/>
  </p:notesMasterIdLst>
  <p:handoutMasterIdLst>
    <p:handoutMasterId r:id="rId88"/>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3" r:id="rId15"/>
    <p:sldId id="275" r:id="rId16"/>
    <p:sldId id="276" r:id="rId17"/>
    <p:sldId id="277" r:id="rId18"/>
    <p:sldId id="278" r:id="rId19"/>
    <p:sldId id="279" r:id="rId20"/>
    <p:sldId id="280" r:id="rId21"/>
    <p:sldId id="274" r:id="rId22"/>
    <p:sldId id="269" r:id="rId23"/>
    <p:sldId id="283" r:id="rId24"/>
    <p:sldId id="284" r:id="rId25"/>
    <p:sldId id="285" r:id="rId26"/>
    <p:sldId id="286" r:id="rId27"/>
    <p:sldId id="281" r:id="rId28"/>
    <p:sldId id="282" r:id="rId29"/>
    <p:sldId id="270" r:id="rId30"/>
    <p:sldId id="271" r:id="rId31"/>
    <p:sldId id="272"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40" r:id="rId83"/>
    <p:sldId id="338" r:id="rId84"/>
    <p:sldId id="337" r:id="rId85"/>
    <p:sldId id="339" r:id="rId8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062"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handoutMaster" Target="handoutMasters/handout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9" y="0"/>
            <a:ext cx="3037840" cy="464820"/>
          </a:xfrm>
          <a:prstGeom prst="rect">
            <a:avLst/>
          </a:prstGeom>
        </p:spPr>
        <p:txBody>
          <a:bodyPr vert="horz" lIns="93177" tIns="46589" rIns="93177" bIns="46589" rtlCol="0"/>
          <a:lstStyle>
            <a:lvl1pPr algn="r">
              <a:defRPr sz="1200"/>
            </a:lvl1pPr>
          </a:lstStyle>
          <a:p>
            <a:fld id="{5149E397-AF72-4CC7-B2CB-8D1CF1B01E52}" type="datetimeFigureOut">
              <a:rPr lang="en-US" smtClean="0"/>
              <a:pPr/>
              <a:t>2/11/2010</a:t>
            </a:fld>
            <a:endParaRPr lang="en-US"/>
          </a:p>
        </p:txBody>
      </p:sp>
      <p:sp>
        <p:nvSpPr>
          <p:cNvPr id="4" name="Footer Placeholder 3"/>
          <p:cNvSpPr>
            <a:spLocks noGrp="1"/>
          </p:cNvSpPr>
          <p:nvPr>
            <p:ph type="ftr" sz="quarter" idx="2"/>
          </p:nvPr>
        </p:nvSpPr>
        <p:spPr>
          <a:xfrm>
            <a:off x="1"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3177" tIns="46589" rIns="93177" bIns="46589" rtlCol="0" anchor="b"/>
          <a:lstStyle>
            <a:lvl1pPr algn="r">
              <a:defRPr sz="1200"/>
            </a:lvl1pPr>
          </a:lstStyle>
          <a:p>
            <a:fld id="{90CB6440-BE89-4B9F-9FEA-661CB48BD6D9}"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649"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134" y="0"/>
            <a:ext cx="3038648" cy="465138"/>
          </a:xfrm>
          <a:prstGeom prst="rect">
            <a:avLst/>
          </a:prstGeom>
        </p:spPr>
        <p:txBody>
          <a:bodyPr vert="horz" lIns="91440" tIns="45720" rIns="91440" bIns="45720" rtlCol="0"/>
          <a:lstStyle>
            <a:lvl1pPr algn="r">
              <a:defRPr sz="1200"/>
            </a:lvl1pPr>
          </a:lstStyle>
          <a:p>
            <a:fld id="{97AAD437-A933-47BC-A54D-7D77C9D7413D}" type="datetimeFigureOut">
              <a:rPr lang="en-US" smtClean="0"/>
              <a:pPr/>
              <a:t>2/11/2010</a:t>
            </a:fld>
            <a:endParaRPr lang="en-US"/>
          </a:p>
        </p:txBody>
      </p:sp>
      <p:sp>
        <p:nvSpPr>
          <p:cNvPr id="4" name="Slide Image Placeholder 3"/>
          <p:cNvSpPr>
            <a:spLocks noGrp="1" noRot="1" noChangeAspect="1"/>
          </p:cNvSpPr>
          <p:nvPr>
            <p:ph type="sldImg" idx="2"/>
          </p:nvPr>
        </p:nvSpPr>
        <p:spPr>
          <a:xfrm>
            <a:off x="1181100" y="696913"/>
            <a:ext cx="4649788"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848" y="4416426"/>
            <a:ext cx="5608320" cy="41830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649"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134" y="8829675"/>
            <a:ext cx="3038648" cy="465138"/>
          </a:xfrm>
          <a:prstGeom prst="rect">
            <a:avLst/>
          </a:prstGeom>
        </p:spPr>
        <p:txBody>
          <a:bodyPr vert="horz" lIns="91440" tIns="45720" rIns="91440" bIns="45720" rtlCol="0" anchor="b"/>
          <a:lstStyle>
            <a:lvl1pPr algn="r">
              <a:defRPr sz="1200"/>
            </a:lvl1pPr>
          </a:lstStyle>
          <a:p>
            <a:fld id="{2C69DF51-1496-44BD-8EE1-D9C5778EA01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C69DF51-1496-44BD-8EE1-D9C5778EA015}"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C69DF51-1496-44BD-8EE1-D9C5778EA015}"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C69DF51-1496-44BD-8EE1-D9C5778EA015}"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C69DF51-1496-44BD-8EE1-D9C5778EA015}"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C69DF51-1496-44BD-8EE1-D9C5778EA015}"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C69DF51-1496-44BD-8EE1-D9C5778EA015}"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C69DF51-1496-44BD-8EE1-D9C5778EA015}"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C69DF51-1496-44BD-8EE1-D9C5778EA015}"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C69DF51-1496-44BD-8EE1-D9C5778EA015}"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C69DF51-1496-44BD-8EE1-D9C5778EA015}"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C69DF51-1496-44BD-8EE1-D9C5778EA015}"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C69DF51-1496-44BD-8EE1-D9C5778EA015}"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C69DF51-1496-44BD-8EE1-D9C5778EA015}"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C69DF51-1496-44BD-8EE1-D9C5778EA015}"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C69DF51-1496-44BD-8EE1-D9C5778EA015}"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C69DF51-1496-44BD-8EE1-D9C5778EA015}"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C69DF51-1496-44BD-8EE1-D9C5778EA015}"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C69DF51-1496-44BD-8EE1-D9C5778EA015}"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C69DF51-1496-44BD-8EE1-D9C5778EA015}"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C69DF51-1496-44BD-8EE1-D9C5778EA015}"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C69DF51-1496-44BD-8EE1-D9C5778EA015}"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C69DF51-1496-44BD-8EE1-D9C5778EA015}"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C69DF51-1496-44BD-8EE1-D9C5778EA015}"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C69DF51-1496-44BD-8EE1-D9C5778EA015}"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C69DF51-1496-44BD-8EE1-D9C5778EA015}"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C69DF51-1496-44BD-8EE1-D9C5778EA015}"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C69DF51-1496-44BD-8EE1-D9C5778EA015}"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C69DF51-1496-44BD-8EE1-D9C5778EA015}"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C69DF51-1496-44BD-8EE1-D9C5778EA015}"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C69DF51-1496-44BD-8EE1-D9C5778EA015}"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C69DF51-1496-44BD-8EE1-D9C5778EA015}"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C69DF51-1496-44BD-8EE1-D9C5778EA015}"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C69DF51-1496-44BD-8EE1-D9C5778EA015}"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C69DF51-1496-44BD-8EE1-D9C5778EA015}"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C69DF51-1496-44BD-8EE1-D9C5778EA015}" type="slidenum">
              <a:rPr lang="en-US" smtClean="0"/>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C69DF51-1496-44BD-8EE1-D9C5778EA015}" type="slidenum">
              <a:rPr lang="en-US" smtClean="0"/>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C69DF51-1496-44BD-8EE1-D9C5778EA015}" type="slidenum">
              <a:rPr lang="en-US" smtClean="0"/>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C69DF51-1496-44BD-8EE1-D9C5778EA015}" type="slidenum">
              <a:rPr lang="en-US" smtClean="0"/>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C69DF51-1496-44BD-8EE1-D9C5778EA015}" type="slidenum">
              <a:rPr lang="en-US" smtClean="0"/>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C69DF51-1496-44BD-8EE1-D9C5778EA015}" type="slidenum">
              <a:rPr lang="en-US" smtClean="0"/>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C69DF51-1496-44BD-8EE1-D9C5778EA015}" type="slidenum">
              <a:rPr lang="en-US" smtClean="0"/>
              <a:pPr/>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C69DF51-1496-44BD-8EE1-D9C5778EA015}" type="slidenum">
              <a:rPr lang="en-US" smtClean="0"/>
              <a:pPr/>
              <a:t>47</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C69DF51-1496-44BD-8EE1-D9C5778EA015}" type="slidenum">
              <a:rPr lang="en-US" smtClean="0"/>
              <a:pPr/>
              <a:t>48</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C69DF51-1496-44BD-8EE1-D9C5778EA015}" type="slidenum">
              <a:rPr lang="en-US" smtClean="0"/>
              <a:pPr/>
              <a:t>49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C69DF51-1496-44BD-8EE1-D9C5778EA015}" type="slidenum">
              <a:rPr lang="en-US" smtClean="0"/>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C69DF51-1496-44BD-8EE1-D9C5778EA015}" type="slidenum">
              <a:rPr lang="en-US" smtClean="0"/>
              <a:pPr/>
              <a:t>50</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C69DF51-1496-44BD-8EE1-D9C5778EA015}" type="slidenum">
              <a:rPr lang="en-US" smtClean="0"/>
              <a:pPr/>
              <a:t>51</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C69DF51-1496-44BD-8EE1-D9C5778EA015}" type="slidenum">
              <a:rPr lang="en-US" smtClean="0"/>
              <a:pPr/>
              <a:t>52</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C69DF51-1496-44BD-8EE1-D9C5778EA015}" type="slidenum">
              <a:rPr lang="en-US" smtClean="0"/>
              <a:pPr/>
              <a:t>53</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C69DF51-1496-44BD-8EE1-D9C5778EA015}" type="slidenum">
              <a:rPr lang="en-US" smtClean="0"/>
              <a:pPr/>
              <a:t>54</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C69DF51-1496-44BD-8EE1-D9C5778EA015}" type="slidenum">
              <a:rPr lang="en-US" smtClean="0"/>
              <a:pPr/>
              <a:t>55</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C69DF51-1496-44BD-8EE1-D9C5778EA015}" type="slidenum">
              <a:rPr lang="en-US" smtClean="0"/>
              <a:pPr/>
              <a:t>56</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C69DF51-1496-44BD-8EE1-D9C5778EA015}" type="slidenum">
              <a:rPr lang="en-US" smtClean="0"/>
              <a:pPr/>
              <a:t>57</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C69DF51-1496-44BD-8EE1-D9C5778EA015}" type="slidenum">
              <a:rPr lang="en-US" smtClean="0"/>
              <a:pPr/>
              <a:t>58</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C69DF51-1496-44BD-8EE1-D9C5778EA015}" type="slidenum">
              <a:rPr lang="en-US" smtClean="0"/>
              <a:pPr/>
              <a:t>59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C69DF51-1496-44BD-8EE1-D9C5778EA015}" type="slidenum">
              <a:rPr lang="en-US" smtClean="0"/>
              <a:pPr/>
              <a:t>6</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C69DF51-1496-44BD-8EE1-D9C5778EA015}" type="slidenum">
              <a:rPr lang="en-US" smtClean="0"/>
              <a:pPr/>
              <a:t>60</a:t>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C69DF51-1496-44BD-8EE1-D9C5778EA015}" type="slidenum">
              <a:rPr lang="en-US" smtClean="0"/>
              <a:pPr/>
              <a:t>61</a:t>
            </a:fld>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C69DF51-1496-44BD-8EE1-D9C5778EA015}" type="slidenum">
              <a:rPr lang="en-US" smtClean="0"/>
              <a:pPr/>
              <a:t>62</a:t>
            </a:fld>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C69DF51-1496-44BD-8EE1-D9C5778EA015}" type="slidenum">
              <a:rPr lang="en-US" smtClean="0"/>
              <a:pPr/>
              <a:t>63</a:t>
            </a:fld>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C69DF51-1496-44BD-8EE1-D9C5778EA015}" type="slidenum">
              <a:rPr lang="en-US" smtClean="0"/>
              <a:pPr/>
              <a:t>64</a:t>
            </a:fld>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C69DF51-1496-44BD-8EE1-D9C5778EA015}" type="slidenum">
              <a:rPr lang="en-US" smtClean="0"/>
              <a:pPr/>
              <a:t>65</a:t>
            </a:fld>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C69DF51-1496-44BD-8EE1-D9C5778EA015}" type="slidenum">
              <a:rPr lang="en-US" smtClean="0"/>
              <a:pPr/>
              <a:t>66</a:t>
            </a:fld>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C69DF51-1496-44BD-8EE1-D9C5778EA015}" type="slidenum">
              <a:rPr lang="en-US" smtClean="0"/>
              <a:pPr/>
              <a:t>67</a:t>
            </a:fld>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C69DF51-1496-44BD-8EE1-D9C5778EA015}" type="slidenum">
              <a:rPr lang="en-US" smtClean="0"/>
              <a:pPr/>
              <a:t>68</a:t>
            </a:fld>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C69DF51-1496-44BD-8EE1-D9C5778EA015}" type="slidenum">
              <a:rPr lang="en-US" smtClean="0"/>
              <a:pPr/>
              <a:t>69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C69DF51-1496-44BD-8EE1-D9C5778EA015}" type="slidenum">
              <a:rPr lang="en-US" smtClean="0"/>
              <a:pPr/>
              <a:t>7</a:t>
            </a:fld>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C69DF51-1496-44BD-8EE1-D9C5778EA015}" type="slidenum">
              <a:rPr lang="en-US" smtClean="0"/>
              <a:pPr/>
              <a:t>70</a:t>
            </a:fld>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C69DF51-1496-44BD-8EE1-D9C5778EA015}" type="slidenum">
              <a:rPr lang="en-US" smtClean="0"/>
              <a:pPr/>
              <a:t>71</a:t>
            </a:fld>
            <a:endParaRPr 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C69DF51-1496-44BD-8EE1-D9C5778EA015}" type="slidenum">
              <a:rPr lang="en-US" smtClean="0"/>
              <a:pPr/>
              <a:t>72</a:t>
            </a:fld>
            <a:endParaRPr 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C69DF51-1496-44BD-8EE1-D9C5778EA015}" type="slidenum">
              <a:rPr lang="en-US" smtClean="0"/>
              <a:pPr/>
              <a:t>73</a:t>
            </a:fld>
            <a:endParaRPr 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C69DF51-1496-44BD-8EE1-D9C5778EA015}" type="slidenum">
              <a:rPr lang="en-US" smtClean="0"/>
              <a:pPr/>
              <a:t>74</a:t>
            </a:fld>
            <a:endParaRPr 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C69DF51-1496-44BD-8EE1-D9C5778EA015}" type="slidenum">
              <a:rPr lang="en-US" smtClean="0"/>
              <a:pPr/>
              <a:t>75</a:t>
            </a:fld>
            <a:endParaRPr 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C69DF51-1496-44BD-8EE1-D9C5778EA015}" type="slidenum">
              <a:rPr lang="en-US" smtClean="0"/>
              <a:pPr/>
              <a:t>76</a:t>
            </a:fld>
            <a:endParaRPr 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C69DF51-1496-44BD-8EE1-D9C5778EA015}" type="slidenum">
              <a:rPr lang="en-US" smtClean="0"/>
              <a:pPr/>
              <a:t>77</a:t>
            </a:fld>
            <a:endParaRPr 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C69DF51-1496-44BD-8EE1-D9C5778EA015}" type="slidenum">
              <a:rPr lang="en-US" smtClean="0"/>
              <a:pPr/>
              <a:t>78</a:t>
            </a:fld>
            <a:endParaRPr 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C69DF51-1496-44BD-8EE1-D9C5778EA015}" type="slidenum">
              <a:rPr lang="en-US" smtClean="0"/>
              <a:pPr/>
              <a:t>79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C69DF51-1496-44BD-8EE1-D9C5778EA015}" type="slidenum">
              <a:rPr lang="en-US" smtClean="0"/>
              <a:pPr/>
              <a:t>8</a:t>
            </a:fld>
            <a:endParaRPr 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C69DF51-1496-44BD-8EE1-D9C5778EA015}" type="slidenum">
              <a:rPr lang="en-US" smtClean="0"/>
              <a:pPr/>
              <a:t>80</a:t>
            </a:fld>
            <a:endParaRPr 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C69DF51-1496-44BD-8EE1-D9C5778EA015}" type="slidenum">
              <a:rPr lang="en-US" smtClean="0"/>
              <a:pPr/>
              <a:t>81</a:t>
            </a:fld>
            <a:endParaRPr lang="en-US"/>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C69DF51-1496-44BD-8EE1-D9C5778EA015}" type="slidenum">
              <a:rPr lang="en-US" smtClean="0"/>
              <a:pPr/>
              <a:t>82</a:t>
            </a:fld>
            <a:endParaRPr lang="en-US"/>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C69DF51-1496-44BD-8EE1-D9C5778EA015}" type="slidenum">
              <a:rPr lang="en-US" smtClean="0"/>
              <a:pPr/>
              <a:t>83</a:t>
            </a:fld>
            <a:endParaRPr lang="en-US"/>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C69DF51-1496-44BD-8EE1-D9C5778EA015}" type="slidenum">
              <a:rPr lang="en-US" smtClean="0"/>
              <a:pPr/>
              <a:t>84</a:t>
            </a:fld>
            <a:endParaRPr lang="en-US"/>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C69DF51-1496-44BD-8EE1-D9C5778EA015}" type="slidenum">
              <a:rPr lang="en-US" smtClean="0"/>
              <a:pPr/>
              <a:t>85</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C69DF51-1496-44BD-8EE1-D9C5778EA015}"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2AEE046D-557E-4FD3-83D1-37CBC770FA29}" type="datetime1">
              <a:rPr lang="en-US" smtClean="0"/>
              <a:pPr/>
              <a:t>2/11/2010</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26C010E4-C3A7-430B-92BB-08F25BDEE22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D1ECB5E-46C5-4776-BCE9-8F0FA585CA1C}" type="datetime1">
              <a:rPr lang="en-US" smtClean="0"/>
              <a:pPr/>
              <a:t>2/11/2010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26C010E4-C3A7-430B-92BB-08F25BDEE22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09F69E1-6B29-4823-A66C-005D81E1D671}" type="datetime1">
              <a:rPr lang="en-US" smtClean="0"/>
              <a:pPr/>
              <a:t>2/11/2010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26C010E4-C3A7-430B-92BB-08F25BDEE22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A297F47-873F-4E92-A57E-37690AFE4B20}" type="datetime1">
              <a:rPr lang="en-US" smtClean="0"/>
              <a:pPr/>
              <a:t>2/11/2010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26C010E4-C3A7-430B-92BB-08F25BDEE22F}"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3446F67B-B059-472A-B523-8B5AE4277B25}" type="datetime1">
              <a:rPr lang="en-US" smtClean="0"/>
              <a:pPr/>
              <a:t>2/11/2010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26C010E4-C3A7-430B-92BB-08F25BDEE22F}"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FF8B10A1-764A-4EF8-AC29-CE9A211C3D27}" type="datetime1">
              <a:rPr lang="en-US" smtClean="0"/>
              <a:pPr/>
              <a:t>2/11/2010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26C010E4-C3A7-430B-92BB-08F25BDEE22F}"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D3596E97-0A56-49D1-A741-05663AA3CA8B}" type="datetime1">
              <a:rPr lang="en-US" smtClean="0"/>
              <a:pPr/>
              <a:t>2/11/2010</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26C010E4-C3A7-430B-92BB-08F25BDEE22F}"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A868721D-78BA-40EE-9792-0F3447FF086B}" type="datetime1">
              <a:rPr lang="en-US" smtClean="0"/>
              <a:pPr/>
              <a:t>2/11/2010</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26C010E4-C3A7-430B-92BB-08F25BDEE22F}"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31178A44-9C2E-45C6-98AF-9B8E22150F82}" type="datetime1">
              <a:rPr lang="en-US" smtClean="0"/>
              <a:pPr/>
              <a:t>2/11/2010</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26C010E4-C3A7-430B-92BB-08F25BDEE22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D318B0B7-13C5-4B35-81B6-8B6C79976D06}" type="datetime1">
              <a:rPr lang="en-US" smtClean="0"/>
              <a:pPr/>
              <a:t>2/11/2010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26C010E4-C3A7-430B-92BB-08F25BDEE22F}"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F153366D-82F4-4265-A255-68013C88FA07}" type="datetime1">
              <a:rPr lang="en-US" smtClean="0"/>
              <a:pPr/>
              <a:t>2/11/2010</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26C010E4-C3A7-430B-92BB-08F25BDEE22F}"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8D3ED24F-5D07-4DBC-A244-CB475C34A246}" type="datetime1">
              <a:rPr lang="en-US" smtClean="0"/>
              <a:pPr/>
              <a:t>2/11/2010</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26C010E4-C3A7-430B-92BB-08F25BDEE22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3" Type="http://schemas.openxmlformats.org/officeDocument/2006/relationships/hyperlink" Target="mailto:itws@dmh.ca.gov"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hyperlink" Target="mailto:itws@dmh.ca.gov" TargetMode="External"/><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hyperlink" Target="http://hoap.ucsd.edu/fsphelp" TargetMode="External"/><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hyperlink" Target="http://hoap.ucsd.edu/fsphelp/" TargetMode="External"/><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1" dirty="0"/>
              <a:t>Accessing and Using the</a:t>
            </a:r>
            <a:br>
              <a:rPr lang="en-US" b="1" dirty="0"/>
            </a:br>
            <a:r>
              <a:rPr lang="en-US" b="1" dirty="0"/>
              <a:t>Data Collection &amp;</a:t>
            </a:r>
            <a:br>
              <a:rPr lang="en-US" b="1" dirty="0"/>
            </a:br>
            <a:r>
              <a:rPr lang="en-US" b="1" dirty="0"/>
              <a:t>Reporting (DCR) System</a:t>
            </a:r>
            <a:endParaRPr lang="en-US" dirty="0"/>
          </a:p>
        </p:txBody>
      </p:sp>
      <p:sp>
        <p:nvSpPr>
          <p:cNvPr id="3" name="Subtitle 2"/>
          <p:cNvSpPr>
            <a:spLocks noGrp="1"/>
          </p:cNvSpPr>
          <p:nvPr>
            <p:ph type="subTitle" idx="1"/>
          </p:nvPr>
        </p:nvSpPr>
        <p:spPr>
          <a:xfrm>
            <a:off x="685800" y="3611606"/>
            <a:ext cx="7772400" cy="1722393"/>
          </a:xfrm>
        </p:spPr>
        <p:txBody>
          <a:bodyPr/>
          <a:lstStyle/>
          <a:p>
            <a:endParaRPr lang="en-US" dirty="0" smtClean="0"/>
          </a:p>
          <a:p>
            <a:r>
              <a:rPr lang="en-US" dirty="0" smtClean="0"/>
              <a:t>HSRC</a:t>
            </a:r>
          </a:p>
          <a:p>
            <a:r>
              <a:rPr lang="en-US" dirty="0" smtClean="0"/>
              <a:t>February 10, 2010</a:t>
            </a:r>
          </a:p>
        </p:txBody>
      </p:sp>
      <p:sp>
        <p:nvSpPr>
          <p:cNvPr id="4" name="Slide Number Placeholder 3"/>
          <p:cNvSpPr>
            <a:spLocks noGrp="1"/>
          </p:cNvSpPr>
          <p:nvPr>
            <p:ph type="sldNum" sz="quarter" idx="12"/>
          </p:nvPr>
        </p:nvSpPr>
        <p:spPr/>
        <p:txBody>
          <a:bodyPr/>
          <a:lstStyle/>
          <a:p>
            <a:fld id="{26C010E4-C3A7-430B-92BB-08F25BDEE22F}" type="slidenum">
              <a:rPr lang="en-US" smtClean="0"/>
              <a:pPr/>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0000" lnSpcReduction="20000"/>
          </a:bodyPr>
          <a:lstStyle/>
          <a:p>
            <a:pPr>
              <a:buNone/>
            </a:pPr>
            <a:r>
              <a:rPr lang="en-US" dirty="0" smtClean="0"/>
              <a:t>FORMS AVAILABLE FOR 4 AGE GROUPS:</a:t>
            </a:r>
          </a:p>
          <a:p>
            <a:r>
              <a:rPr lang="en-US" dirty="0" smtClean="0"/>
              <a:t>Child/Youth (ages 0-15)</a:t>
            </a:r>
          </a:p>
          <a:p>
            <a:r>
              <a:rPr lang="en-US" dirty="0" smtClean="0"/>
              <a:t>Transition Age Youth (ages 16-25)</a:t>
            </a:r>
          </a:p>
          <a:p>
            <a:r>
              <a:rPr lang="en-US" dirty="0" smtClean="0"/>
              <a:t>Adults (ages 26-59)</a:t>
            </a:r>
          </a:p>
          <a:p>
            <a:r>
              <a:rPr lang="en-US" dirty="0" smtClean="0"/>
              <a:t>Older Adults (ages 60+)</a:t>
            </a:r>
          </a:p>
          <a:p>
            <a:pPr>
              <a:buNone/>
            </a:pPr>
            <a:endParaRPr lang="en-US" dirty="0" smtClean="0"/>
          </a:p>
          <a:p>
            <a:pPr>
              <a:buNone/>
            </a:pPr>
            <a:r>
              <a:rPr lang="en-US" dirty="0" smtClean="0"/>
              <a:t>3 TYPES OF FORMS:</a:t>
            </a:r>
          </a:p>
          <a:p>
            <a:r>
              <a:rPr lang="en-US" dirty="0" smtClean="0"/>
              <a:t>Partnership Assessment Form</a:t>
            </a:r>
          </a:p>
          <a:p>
            <a:pPr lvl="1"/>
            <a:r>
              <a:rPr lang="en-US" i="1" dirty="0" smtClean="0"/>
              <a:t>completed ONCE, when the partnership is established (Exception: interruption in services)</a:t>
            </a:r>
          </a:p>
          <a:p>
            <a:endParaRPr lang="en-US" dirty="0" smtClean="0"/>
          </a:p>
          <a:p>
            <a:r>
              <a:rPr lang="en-US" dirty="0" smtClean="0"/>
              <a:t>Key Event Tracking Form</a:t>
            </a:r>
          </a:p>
          <a:p>
            <a:pPr lvl="1"/>
            <a:r>
              <a:rPr lang="en-US" i="1" dirty="0" smtClean="0"/>
              <a:t>completed EACH TIME THERE IS A CHANGE in a key event</a:t>
            </a:r>
          </a:p>
          <a:p>
            <a:endParaRPr lang="en-US" dirty="0" smtClean="0"/>
          </a:p>
          <a:p>
            <a:r>
              <a:rPr lang="en-US" dirty="0" smtClean="0"/>
              <a:t>Quarterly Assessment Form</a:t>
            </a:r>
          </a:p>
          <a:p>
            <a:pPr lvl="1"/>
            <a:r>
              <a:rPr lang="en-US" i="1" dirty="0" smtClean="0"/>
              <a:t>completed EVERY THREE MONTHS, starting from the date the partnership was established</a:t>
            </a:r>
            <a:endParaRPr lang="en-US" dirty="0"/>
          </a:p>
        </p:txBody>
      </p:sp>
      <p:sp>
        <p:nvSpPr>
          <p:cNvPr id="3" name="Title 2"/>
          <p:cNvSpPr>
            <a:spLocks noGrp="1"/>
          </p:cNvSpPr>
          <p:nvPr>
            <p:ph type="title"/>
          </p:nvPr>
        </p:nvSpPr>
        <p:spPr/>
        <p:txBody>
          <a:bodyPr/>
          <a:lstStyle/>
          <a:p>
            <a:r>
              <a:rPr lang="en-US" dirty="0" smtClean="0"/>
              <a:t>Recap</a:t>
            </a:r>
            <a:endParaRPr lang="en-US" dirty="0"/>
          </a:p>
        </p:txBody>
      </p:sp>
      <p:sp>
        <p:nvSpPr>
          <p:cNvPr id="4" name="Slide Number Placeholder 3"/>
          <p:cNvSpPr>
            <a:spLocks noGrp="1"/>
          </p:cNvSpPr>
          <p:nvPr>
            <p:ph type="sldNum" sz="quarter" idx="12"/>
          </p:nvPr>
        </p:nvSpPr>
        <p:spPr/>
        <p:txBody>
          <a:bodyPr/>
          <a:lstStyle/>
          <a:p>
            <a:fld id="{26C010E4-C3A7-430B-92BB-08F25BDEE22F}" type="slidenum">
              <a:rPr lang="en-US" smtClean="0"/>
              <a:pPr/>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US" dirty="0" smtClean="0"/>
              <a:t>Accessing The DMH Data</a:t>
            </a:r>
            <a:br>
              <a:rPr lang="en-US" dirty="0" smtClean="0"/>
            </a:br>
            <a:r>
              <a:rPr lang="en-US" dirty="0" smtClean="0"/>
              <a:t>Collection And Reporting</a:t>
            </a:r>
            <a:br>
              <a:rPr lang="en-US" dirty="0" smtClean="0"/>
            </a:br>
            <a:r>
              <a:rPr lang="en-US" dirty="0" smtClean="0"/>
              <a:t>System (DCR)</a:t>
            </a:r>
            <a:endParaRPr lang="en-US" dirty="0"/>
          </a:p>
        </p:txBody>
      </p:sp>
      <p:sp>
        <p:nvSpPr>
          <p:cNvPr id="6" name="Slide Number Placeholder 5"/>
          <p:cNvSpPr>
            <a:spLocks noGrp="1"/>
          </p:cNvSpPr>
          <p:nvPr>
            <p:ph type="sldNum" sz="quarter" idx="12"/>
          </p:nvPr>
        </p:nvSpPr>
        <p:spPr/>
        <p:txBody>
          <a:bodyPr/>
          <a:lstStyle/>
          <a:p>
            <a:fld id="{26C010E4-C3A7-430B-92BB-08F25BDEE22F}" type="slidenum">
              <a:rPr lang="en-US" smtClean="0"/>
              <a:pPr/>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10000"/>
          </a:bodyPr>
          <a:lstStyle/>
          <a:p>
            <a:r>
              <a:rPr lang="en-US" dirty="0" smtClean="0"/>
              <a:t>All security to the DCR is managed through the DMH Information Technology Web Services (ITWS).</a:t>
            </a:r>
          </a:p>
          <a:p>
            <a:endParaRPr lang="en-US" dirty="0" smtClean="0"/>
          </a:p>
          <a:p>
            <a:r>
              <a:rPr lang="en-US" dirty="0" smtClean="0"/>
              <a:t>All users who access the DCR MUST be enrolled into the ITWS with permission to access the DCR Application.</a:t>
            </a:r>
          </a:p>
          <a:p>
            <a:endParaRPr lang="en-US" dirty="0" smtClean="0"/>
          </a:p>
          <a:p>
            <a:r>
              <a:rPr lang="en-US" dirty="0" smtClean="0"/>
              <a:t>Permission to access the DCR is managed by each county’s Approver Designee(s). Approver Designees are county employees who have been authorized to coordinate and maintain county user access to the DCR Application.</a:t>
            </a:r>
          </a:p>
          <a:p>
            <a:pPr lvl="1"/>
            <a:r>
              <a:rPr lang="en-US" dirty="0" smtClean="0"/>
              <a:t>FSP Approver – Bret Vedder</a:t>
            </a:r>
            <a:endParaRPr lang="en-US" dirty="0"/>
          </a:p>
        </p:txBody>
      </p:sp>
      <p:sp>
        <p:nvSpPr>
          <p:cNvPr id="3" name="Title 2"/>
          <p:cNvSpPr>
            <a:spLocks noGrp="1"/>
          </p:cNvSpPr>
          <p:nvPr>
            <p:ph type="title"/>
          </p:nvPr>
        </p:nvSpPr>
        <p:spPr/>
        <p:txBody>
          <a:bodyPr/>
          <a:lstStyle/>
          <a:p>
            <a:r>
              <a:rPr lang="en-US" dirty="0" smtClean="0"/>
              <a:t>Gaining Access to the DCR</a:t>
            </a:r>
            <a:endParaRPr lang="en-US" dirty="0"/>
          </a:p>
        </p:txBody>
      </p:sp>
      <p:sp>
        <p:nvSpPr>
          <p:cNvPr id="4" name="Slide Number Placeholder 3"/>
          <p:cNvSpPr>
            <a:spLocks noGrp="1"/>
          </p:cNvSpPr>
          <p:nvPr>
            <p:ph type="sldNum" sz="quarter" idx="12"/>
          </p:nvPr>
        </p:nvSpPr>
        <p:spPr/>
        <p:txBody>
          <a:bodyPr/>
          <a:lstStyle/>
          <a:p>
            <a:fld id="{26C010E4-C3A7-430B-92BB-08F25BDEE22F}" type="slidenum">
              <a:rPr lang="en-US" smtClean="0"/>
              <a:pPr/>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3" cstate="print"/>
          <a:srcRect/>
          <a:stretch>
            <a:fillRect/>
          </a:stretch>
        </p:blipFill>
        <p:spPr bwMode="auto">
          <a:xfrm>
            <a:off x="76200" y="152400"/>
            <a:ext cx="8915400" cy="6477000"/>
          </a:xfrm>
          <a:prstGeom prst="rect">
            <a:avLst/>
          </a:prstGeom>
          <a:noFill/>
          <a:ln w="9525">
            <a:noFill/>
            <a:miter lim="800000"/>
            <a:headEnd/>
            <a:tailEnd/>
          </a:ln>
        </p:spPr>
      </p:pic>
      <p:sp>
        <p:nvSpPr>
          <p:cNvPr id="6" name="Oval 5"/>
          <p:cNvSpPr/>
          <p:nvPr/>
        </p:nvSpPr>
        <p:spPr>
          <a:xfrm>
            <a:off x="304800" y="304800"/>
            <a:ext cx="1447800" cy="304800"/>
          </a:xfrm>
          <a:prstGeom prst="ellipse">
            <a:avLst/>
          </a:prstGeom>
          <a:noFill/>
          <a:ln w="3810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a:endCxn id="6" idx="6"/>
          </p:cNvCxnSpPr>
          <p:nvPr/>
        </p:nvCxnSpPr>
        <p:spPr>
          <a:xfrm rot="10800000">
            <a:off x="1752600" y="457200"/>
            <a:ext cx="1371600" cy="76200"/>
          </a:xfrm>
          <a:prstGeom prst="straightConnector1">
            <a:avLst/>
          </a:prstGeom>
          <a:ln w="25400" cmpd="sng">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200400" y="457200"/>
            <a:ext cx="3124200" cy="646331"/>
          </a:xfrm>
          <a:prstGeom prst="rect">
            <a:avLst/>
          </a:prstGeom>
          <a:solidFill>
            <a:srgbClr val="FFFF00"/>
          </a:solidFill>
        </p:spPr>
        <p:txBody>
          <a:bodyPr wrap="square" rtlCol="0">
            <a:spAutoFit/>
          </a:bodyPr>
          <a:lstStyle/>
          <a:p>
            <a:r>
              <a:rPr lang="en-US" dirty="0" smtClean="0"/>
              <a:t>Go to the DMH Main page at www.dmh.ca.gov </a:t>
            </a:r>
            <a:endParaRPr lang="en-US" dirty="0"/>
          </a:p>
        </p:txBody>
      </p:sp>
      <p:sp>
        <p:nvSpPr>
          <p:cNvPr id="10" name="Oval 9"/>
          <p:cNvSpPr/>
          <p:nvPr/>
        </p:nvSpPr>
        <p:spPr>
          <a:xfrm>
            <a:off x="1752600" y="1676400"/>
            <a:ext cx="1447800" cy="533400"/>
          </a:xfrm>
          <a:prstGeom prst="ellipse">
            <a:avLst/>
          </a:prstGeom>
          <a:noFill/>
          <a:ln w="3810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p:nvPr/>
        </p:nvCxnSpPr>
        <p:spPr>
          <a:xfrm rot="10800000">
            <a:off x="3200400" y="1905000"/>
            <a:ext cx="1371600" cy="76200"/>
          </a:xfrm>
          <a:prstGeom prst="straightConnector1">
            <a:avLst/>
          </a:prstGeom>
          <a:ln w="25400" cmpd="sng">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572000" y="1752600"/>
            <a:ext cx="3124200" cy="646331"/>
          </a:xfrm>
          <a:prstGeom prst="rect">
            <a:avLst/>
          </a:prstGeom>
          <a:solidFill>
            <a:srgbClr val="FFFF00"/>
          </a:solidFill>
        </p:spPr>
        <p:txBody>
          <a:bodyPr wrap="square" rtlCol="0">
            <a:spAutoFit/>
          </a:bodyPr>
          <a:lstStyle/>
          <a:p>
            <a:r>
              <a:rPr lang="en-US" dirty="0" smtClean="0"/>
              <a:t>On the Providers &amp; Partners tab, select ITWS</a:t>
            </a:r>
            <a:endParaRPr lang="en-US" dirty="0"/>
          </a:p>
        </p:txBody>
      </p:sp>
      <p:sp>
        <p:nvSpPr>
          <p:cNvPr id="13" name="Slide Number Placeholder 12"/>
          <p:cNvSpPr>
            <a:spLocks noGrp="1"/>
          </p:cNvSpPr>
          <p:nvPr>
            <p:ph type="sldNum" sz="quarter" idx="12"/>
          </p:nvPr>
        </p:nvSpPr>
        <p:spPr/>
        <p:txBody>
          <a:bodyPr/>
          <a:lstStyle/>
          <a:p>
            <a:fld id="{26C010E4-C3A7-430B-92BB-08F25BDEE22F}" type="slidenum">
              <a:rPr lang="en-US" smtClean="0"/>
              <a:pPr/>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New to ITWS?</a:t>
            </a:r>
            <a:endParaRPr lang="en-US" dirty="0"/>
          </a:p>
        </p:txBody>
      </p:sp>
      <p:sp>
        <p:nvSpPr>
          <p:cNvPr id="3" name="Subtitle 2"/>
          <p:cNvSpPr>
            <a:spLocks noGrp="1"/>
          </p:cNvSpPr>
          <p:nvPr>
            <p:ph type="subTitle" idx="1"/>
          </p:nvPr>
        </p:nvSpPr>
        <p:spPr/>
        <p:txBody>
          <a:bodyPr/>
          <a:lstStyle/>
          <a:p>
            <a:r>
              <a:rPr lang="en-US" dirty="0" smtClean="0"/>
              <a:t>How to enroll in ITWS</a:t>
            </a:r>
            <a:endParaRPr lang="en-US" dirty="0"/>
          </a:p>
        </p:txBody>
      </p:sp>
      <p:sp>
        <p:nvSpPr>
          <p:cNvPr id="4" name="Slide Number Placeholder 3"/>
          <p:cNvSpPr>
            <a:spLocks noGrp="1"/>
          </p:cNvSpPr>
          <p:nvPr>
            <p:ph type="sldNum" sz="quarter" idx="12"/>
          </p:nvPr>
        </p:nvSpPr>
        <p:spPr/>
        <p:txBody>
          <a:bodyPr/>
          <a:lstStyle/>
          <a:p>
            <a:fld id="{26C010E4-C3A7-430B-92BB-08F25BDEE22F}" type="slidenum">
              <a:rPr lang="en-US" smtClean="0"/>
              <a:pPr/>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3" cstate="print"/>
          <a:srcRect/>
          <a:stretch>
            <a:fillRect/>
          </a:stretch>
        </p:blipFill>
        <p:spPr bwMode="auto">
          <a:xfrm>
            <a:off x="228600" y="152400"/>
            <a:ext cx="8763000" cy="6553200"/>
          </a:xfrm>
          <a:prstGeom prst="rect">
            <a:avLst/>
          </a:prstGeom>
          <a:noFill/>
          <a:ln w="9525">
            <a:noFill/>
            <a:miter lim="800000"/>
            <a:headEnd/>
            <a:tailEnd/>
          </a:ln>
        </p:spPr>
      </p:pic>
      <p:sp>
        <p:nvSpPr>
          <p:cNvPr id="4" name="Oval 3"/>
          <p:cNvSpPr/>
          <p:nvPr/>
        </p:nvSpPr>
        <p:spPr>
          <a:xfrm>
            <a:off x="7467600" y="2057400"/>
            <a:ext cx="838200" cy="457200"/>
          </a:xfrm>
          <a:prstGeom prst="ellipse">
            <a:avLst/>
          </a:prstGeom>
          <a:noFill/>
          <a:ln w="3810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Arrow Connector 4"/>
          <p:cNvCxnSpPr>
            <a:stCxn id="9" idx="3"/>
          </p:cNvCxnSpPr>
          <p:nvPr/>
        </p:nvCxnSpPr>
        <p:spPr>
          <a:xfrm>
            <a:off x="6172200" y="2013466"/>
            <a:ext cx="1219200" cy="272534"/>
          </a:xfrm>
          <a:prstGeom prst="straightConnector1">
            <a:avLst/>
          </a:prstGeom>
          <a:ln w="25400" cmpd="sng">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343400" y="1828800"/>
            <a:ext cx="1828800" cy="369332"/>
          </a:xfrm>
          <a:prstGeom prst="rect">
            <a:avLst/>
          </a:prstGeom>
          <a:solidFill>
            <a:srgbClr val="FFFF00"/>
          </a:solidFill>
        </p:spPr>
        <p:txBody>
          <a:bodyPr wrap="square" rtlCol="0">
            <a:spAutoFit/>
          </a:bodyPr>
          <a:lstStyle/>
          <a:p>
            <a:r>
              <a:rPr lang="en-US" dirty="0" smtClean="0"/>
              <a:t>Click on Enroll</a:t>
            </a:r>
            <a:endParaRPr lang="en-US" dirty="0"/>
          </a:p>
        </p:txBody>
      </p:sp>
      <p:sp>
        <p:nvSpPr>
          <p:cNvPr id="12" name="Slide Number Placeholder 11"/>
          <p:cNvSpPr>
            <a:spLocks noGrp="1"/>
          </p:cNvSpPr>
          <p:nvPr>
            <p:ph type="sldNum" sz="quarter" idx="12"/>
          </p:nvPr>
        </p:nvSpPr>
        <p:spPr/>
        <p:txBody>
          <a:bodyPr/>
          <a:lstStyle/>
          <a:p>
            <a:fld id="{26C010E4-C3A7-430B-92BB-08F25BDEE22F}" type="slidenum">
              <a:rPr lang="en-US" smtClean="0"/>
              <a:pPr/>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3" cstate="print"/>
          <a:srcRect/>
          <a:stretch>
            <a:fillRect/>
          </a:stretch>
        </p:blipFill>
        <p:spPr bwMode="auto">
          <a:xfrm>
            <a:off x="228600" y="228600"/>
            <a:ext cx="8686800" cy="6324600"/>
          </a:xfrm>
          <a:prstGeom prst="rect">
            <a:avLst/>
          </a:prstGeom>
          <a:noFill/>
          <a:ln w="9525">
            <a:noFill/>
            <a:miter lim="800000"/>
            <a:headEnd/>
            <a:tailEnd/>
          </a:ln>
        </p:spPr>
      </p:pic>
      <p:sp>
        <p:nvSpPr>
          <p:cNvPr id="3" name="Oval 2"/>
          <p:cNvSpPr/>
          <p:nvPr/>
        </p:nvSpPr>
        <p:spPr>
          <a:xfrm>
            <a:off x="3886200" y="2895600"/>
            <a:ext cx="838200" cy="457200"/>
          </a:xfrm>
          <a:prstGeom prst="ellipse">
            <a:avLst/>
          </a:prstGeom>
          <a:noFill/>
          <a:ln w="3810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52400" y="1524000"/>
            <a:ext cx="2057400" cy="369332"/>
          </a:xfrm>
          <a:prstGeom prst="rect">
            <a:avLst/>
          </a:prstGeom>
          <a:solidFill>
            <a:srgbClr val="FFFF00"/>
          </a:solidFill>
        </p:spPr>
        <p:txBody>
          <a:bodyPr wrap="square" rtlCol="0">
            <a:spAutoFit/>
          </a:bodyPr>
          <a:lstStyle/>
          <a:p>
            <a:r>
              <a:rPr lang="en-US" dirty="0" smtClean="0"/>
              <a:t>6 Steps to enroll</a:t>
            </a:r>
            <a:endParaRPr lang="en-US" dirty="0"/>
          </a:p>
        </p:txBody>
      </p:sp>
      <p:cxnSp>
        <p:nvCxnSpPr>
          <p:cNvPr id="5" name="Straight Arrow Connector 4"/>
          <p:cNvCxnSpPr/>
          <p:nvPr/>
        </p:nvCxnSpPr>
        <p:spPr>
          <a:xfrm>
            <a:off x="2209800" y="1676400"/>
            <a:ext cx="990600" cy="152400"/>
          </a:xfrm>
          <a:prstGeom prst="straightConnector1">
            <a:avLst/>
          </a:prstGeom>
          <a:ln w="25400" cmpd="sng">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2"/>
          </p:nvPr>
        </p:nvSpPr>
        <p:spPr/>
        <p:txBody>
          <a:bodyPr/>
          <a:lstStyle/>
          <a:p>
            <a:fld id="{26C010E4-C3A7-430B-92BB-08F25BDEE22F}" type="slidenum">
              <a:rPr lang="en-US" smtClean="0"/>
              <a:pPr/>
              <a:t>16</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p:nvPr/>
        </p:nvPicPr>
        <p:blipFill>
          <a:blip r:embed="rId3" cstate="print"/>
          <a:srcRect/>
          <a:stretch>
            <a:fillRect/>
          </a:stretch>
        </p:blipFill>
        <p:spPr bwMode="auto">
          <a:xfrm>
            <a:off x="152400" y="228600"/>
            <a:ext cx="8839200" cy="6400800"/>
          </a:xfrm>
          <a:prstGeom prst="rect">
            <a:avLst/>
          </a:prstGeom>
          <a:noFill/>
          <a:ln w="9525">
            <a:noFill/>
            <a:miter lim="800000"/>
            <a:headEnd/>
            <a:tailEnd/>
          </a:ln>
        </p:spPr>
      </p:pic>
      <p:sp>
        <p:nvSpPr>
          <p:cNvPr id="9" name="TextBox 8"/>
          <p:cNvSpPr txBox="1"/>
          <p:nvPr/>
        </p:nvSpPr>
        <p:spPr>
          <a:xfrm>
            <a:off x="4495800" y="2057400"/>
            <a:ext cx="4267200" cy="2308324"/>
          </a:xfrm>
          <a:prstGeom prst="rect">
            <a:avLst/>
          </a:prstGeom>
          <a:solidFill>
            <a:srgbClr val="FFFF00"/>
          </a:solidFill>
        </p:spPr>
        <p:txBody>
          <a:bodyPr wrap="square" rtlCol="0">
            <a:spAutoFit/>
          </a:bodyPr>
          <a:lstStyle/>
          <a:p>
            <a:r>
              <a:rPr lang="en-US" dirty="0" smtClean="0"/>
              <a:t>Enter your Information</a:t>
            </a:r>
          </a:p>
          <a:p>
            <a:endParaRPr lang="en-US" dirty="0"/>
          </a:p>
          <a:p>
            <a:r>
              <a:rPr lang="en-US" dirty="0" smtClean="0"/>
              <a:t>User type: Direct Provider for DMH</a:t>
            </a:r>
          </a:p>
          <a:p>
            <a:endParaRPr lang="en-US" dirty="0"/>
          </a:p>
          <a:p>
            <a:r>
              <a:rPr lang="en-US" dirty="0" smtClean="0"/>
              <a:t>Organization: 37 – San Diego</a:t>
            </a:r>
          </a:p>
          <a:p>
            <a:endParaRPr lang="en-US" dirty="0"/>
          </a:p>
          <a:p>
            <a:r>
              <a:rPr lang="en-US" dirty="0" smtClean="0"/>
              <a:t>Type in your organization name</a:t>
            </a:r>
          </a:p>
          <a:p>
            <a:endParaRPr lang="en-US" dirty="0"/>
          </a:p>
        </p:txBody>
      </p:sp>
      <p:sp>
        <p:nvSpPr>
          <p:cNvPr id="10" name="Slide Number Placeholder 9"/>
          <p:cNvSpPr>
            <a:spLocks noGrp="1"/>
          </p:cNvSpPr>
          <p:nvPr>
            <p:ph type="sldNum" sz="quarter" idx="12"/>
          </p:nvPr>
        </p:nvSpPr>
        <p:spPr/>
        <p:txBody>
          <a:bodyPr/>
          <a:lstStyle/>
          <a:p>
            <a:fld id="{26C010E4-C3A7-430B-92BB-08F25BDEE22F}" type="slidenum">
              <a:rPr lang="en-US" smtClean="0"/>
              <a:pPr/>
              <a:t>17</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3" cstate="print"/>
          <a:srcRect/>
          <a:stretch>
            <a:fillRect/>
          </a:stretch>
        </p:blipFill>
        <p:spPr bwMode="auto">
          <a:xfrm>
            <a:off x="228600" y="228600"/>
            <a:ext cx="8686800" cy="6400800"/>
          </a:xfrm>
          <a:prstGeom prst="rect">
            <a:avLst/>
          </a:prstGeom>
          <a:noFill/>
          <a:ln w="9525">
            <a:noFill/>
            <a:miter lim="800000"/>
            <a:headEnd/>
            <a:tailEnd/>
          </a:ln>
        </p:spPr>
      </p:pic>
      <p:sp>
        <p:nvSpPr>
          <p:cNvPr id="3" name="TextBox 2"/>
          <p:cNvSpPr txBox="1"/>
          <p:nvPr/>
        </p:nvSpPr>
        <p:spPr>
          <a:xfrm>
            <a:off x="762000" y="2438400"/>
            <a:ext cx="1600200" cy="369332"/>
          </a:xfrm>
          <a:prstGeom prst="rect">
            <a:avLst/>
          </a:prstGeom>
          <a:solidFill>
            <a:srgbClr val="FFFF00"/>
          </a:solidFill>
        </p:spPr>
        <p:txBody>
          <a:bodyPr wrap="square" rtlCol="0">
            <a:spAutoFit/>
          </a:bodyPr>
          <a:lstStyle/>
          <a:p>
            <a:r>
              <a:rPr lang="en-US" dirty="0" smtClean="0"/>
              <a:t>Select MHSA</a:t>
            </a:r>
            <a:endParaRPr lang="en-US" dirty="0"/>
          </a:p>
        </p:txBody>
      </p:sp>
      <p:cxnSp>
        <p:nvCxnSpPr>
          <p:cNvPr id="4" name="Straight Arrow Connector 3"/>
          <p:cNvCxnSpPr/>
          <p:nvPr/>
        </p:nvCxnSpPr>
        <p:spPr>
          <a:xfrm>
            <a:off x="2362200" y="2590800"/>
            <a:ext cx="1219200" cy="272534"/>
          </a:xfrm>
          <a:prstGeom prst="straightConnector1">
            <a:avLst/>
          </a:prstGeom>
          <a:ln w="25400" cmpd="sng">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p:txBody>
          <a:bodyPr/>
          <a:lstStyle/>
          <a:p>
            <a:fld id="{26C010E4-C3A7-430B-92BB-08F25BDEE22F}" type="slidenum">
              <a:rPr lang="en-US" smtClean="0"/>
              <a:pPr/>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3" cstate="print"/>
          <a:srcRect/>
          <a:stretch>
            <a:fillRect/>
          </a:stretch>
        </p:blipFill>
        <p:spPr bwMode="auto">
          <a:xfrm>
            <a:off x="228600" y="228600"/>
            <a:ext cx="8763000" cy="6400800"/>
          </a:xfrm>
          <a:prstGeom prst="rect">
            <a:avLst/>
          </a:prstGeom>
          <a:noFill/>
          <a:ln w="9525">
            <a:noFill/>
            <a:miter lim="800000"/>
            <a:headEnd/>
            <a:tailEnd/>
          </a:ln>
        </p:spPr>
      </p:pic>
      <p:sp>
        <p:nvSpPr>
          <p:cNvPr id="3" name="TextBox 2"/>
          <p:cNvSpPr txBox="1"/>
          <p:nvPr/>
        </p:nvSpPr>
        <p:spPr>
          <a:xfrm>
            <a:off x="762000" y="2971800"/>
            <a:ext cx="1828800" cy="646331"/>
          </a:xfrm>
          <a:prstGeom prst="rect">
            <a:avLst/>
          </a:prstGeom>
          <a:solidFill>
            <a:srgbClr val="FFFF00"/>
          </a:solidFill>
        </p:spPr>
        <p:txBody>
          <a:bodyPr wrap="square" rtlCol="0">
            <a:spAutoFit/>
          </a:bodyPr>
          <a:lstStyle/>
          <a:p>
            <a:r>
              <a:rPr lang="en-US" dirty="0" smtClean="0"/>
              <a:t>Click on DCR Application</a:t>
            </a:r>
            <a:endParaRPr lang="en-US" dirty="0"/>
          </a:p>
        </p:txBody>
      </p:sp>
      <p:cxnSp>
        <p:nvCxnSpPr>
          <p:cNvPr id="4" name="Straight Arrow Connector 3"/>
          <p:cNvCxnSpPr/>
          <p:nvPr/>
        </p:nvCxnSpPr>
        <p:spPr>
          <a:xfrm flipV="1">
            <a:off x="1600200" y="2667000"/>
            <a:ext cx="457200" cy="304800"/>
          </a:xfrm>
          <a:prstGeom prst="straightConnector1">
            <a:avLst/>
          </a:prstGeom>
          <a:ln w="25400" cmpd="sng">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26C010E4-C3A7-430B-92BB-08F25BDEE22F}" type="slidenum">
              <a:rPr lang="en-US" smtClean="0"/>
              <a:pPr/>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US" dirty="0" smtClean="0"/>
              <a:t>MHSA Full Service Partnership</a:t>
            </a:r>
            <a:br>
              <a:rPr lang="en-US" dirty="0" smtClean="0"/>
            </a:br>
            <a:r>
              <a:rPr lang="en-US" dirty="0" smtClean="0"/>
              <a:t>Forms &amp; Methodology</a:t>
            </a:r>
            <a:endParaRPr lang="en-US" dirty="0"/>
          </a:p>
        </p:txBody>
      </p:sp>
      <p:sp>
        <p:nvSpPr>
          <p:cNvPr id="6" name="Slide Number Placeholder 5"/>
          <p:cNvSpPr>
            <a:spLocks noGrp="1"/>
          </p:cNvSpPr>
          <p:nvPr>
            <p:ph type="sldNum" sz="quarter" idx="12"/>
          </p:nvPr>
        </p:nvSpPr>
        <p:spPr/>
        <p:txBody>
          <a:bodyPr/>
          <a:lstStyle/>
          <a:p>
            <a:fld id="{26C010E4-C3A7-430B-92BB-08F25BDEE22F}" type="slidenum">
              <a:rPr lang="en-US" smtClean="0"/>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3" cstate="print"/>
          <a:srcRect/>
          <a:stretch>
            <a:fillRect/>
          </a:stretch>
        </p:blipFill>
        <p:spPr bwMode="auto">
          <a:xfrm>
            <a:off x="152400" y="152400"/>
            <a:ext cx="8839200" cy="6553200"/>
          </a:xfrm>
          <a:prstGeom prst="rect">
            <a:avLst/>
          </a:prstGeom>
          <a:noFill/>
          <a:ln w="9525">
            <a:noFill/>
            <a:miter lim="800000"/>
            <a:headEnd/>
            <a:tailEnd/>
          </a:ln>
        </p:spPr>
      </p:pic>
      <p:sp>
        <p:nvSpPr>
          <p:cNvPr id="3" name="Oval 2"/>
          <p:cNvSpPr/>
          <p:nvPr/>
        </p:nvSpPr>
        <p:spPr>
          <a:xfrm>
            <a:off x="3962400" y="3886200"/>
            <a:ext cx="838200" cy="457200"/>
          </a:xfrm>
          <a:prstGeom prst="ellipse">
            <a:avLst/>
          </a:prstGeom>
          <a:noFill/>
          <a:ln w="3810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295400" y="3200400"/>
            <a:ext cx="1828800" cy="646331"/>
          </a:xfrm>
          <a:prstGeom prst="rect">
            <a:avLst/>
          </a:prstGeom>
          <a:solidFill>
            <a:srgbClr val="FFFF00"/>
          </a:solidFill>
        </p:spPr>
        <p:txBody>
          <a:bodyPr wrap="square" rtlCol="0">
            <a:spAutoFit/>
          </a:bodyPr>
          <a:lstStyle/>
          <a:p>
            <a:r>
              <a:rPr lang="en-US" dirty="0" smtClean="0"/>
              <a:t>Review data then Submit</a:t>
            </a:r>
            <a:endParaRPr lang="en-US" dirty="0"/>
          </a:p>
        </p:txBody>
      </p:sp>
      <p:cxnSp>
        <p:nvCxnSpPr>
          <p:cNvPr id="5" name="Straight Arrow Connector 4"/>
          <p:cNvCxnSpPr/>
          <p:nvPr/>
        </p:nvCxnSpPr>
        <p:spPr>
          <a:xfrm>
            <a:off x="3124200" y="3810000"/>
            <a:ext cx="762000" cy="152400"/>
          </a:xfrm>
          <a:prstGeom prst="straightConnector1">
            <a:avLst/>
          </a:prstGeom>
          <a:ln w="25400" cmpd="sng">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8" name="Slide Number Placeholder 7"/>
          <p:cNvSpPr>
            <a:spLocks noGrp="1"/>
          </p:cNvSpPr>
          <p:nvPr>
            <p:ph type="sldNum" sz="quarter" idx="12"/>
          </p:nvPr>
        </p:nvSpPr>
        <p:spPr/>
        <p:txBody>
          <a:bodyPr/>
          <a:lstStyle/>
          <a:p>
            <a:fld id="{26C010E4-C3A7-430B-92BB-08F25BDEE22F}" type="slidenum">
              <a:rPr lang="en-US" smtClean="0"/>
              <a:pPr/>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Already enrolled in ITWS?</a:t>
            </a:r>
            <a:endParaRPr lang="en-US" dirty="0"/>
          </a:p>
        </p:txBody>
      </p:sp>
      <p:sp>
        <p:nvSpPr>
          <p:cNvPr id="3" name="Subtitle 2"/>
          <p:cNvSpPr>
            <a:spLocks noGrp="1"/>
          </p:cNvSpPr>
          <p:nvPr>
            <p:ph type="subTitle" idx="1"/>
          </p:nvPr>
        </p:nvSpPr>
        <p:spPr/>
        <p:txBody>
          <a:bodyPr/>
          <a:lstStyle/>
          <a:p>
            <a:r>
              <a:rPr lang="en-US" dirty="0" smtClean="0"/>
              <a:t>Need to add Access to the DCR</a:t>
            </a:r>
            <a:endParaRPr lang="en-US" dirty="0"/>
          </a:p>
        </p:txBody>
      </p:sp>
      <p:sp>
        <p:nvSpPr>
          <p:cNvPr id="4" name="Slide Number Placeholder 3"/>
          <p:cNvSpPr>
            <a:spLocks noGrp="1"/>
          </p:cNvSpPr>
          <p:nvPr>
            <p:ph type="sldNum" sz="quarter" idx="12"/>
          </p:nvPr>
        </p:nvSpPr>
        <p:spPr/>
        <p:txBody>
          <a:bodyPr/>
          <a:lstStyle/>
          <a:p>
            <a:fld id="{26C010E4-C3A7-430B-92BB-08F25BDEE22F}" type="slidenum">
              <a:rPr lang="en-US" smtClean="0"/>
              <a:pPr/>
              <a:t>21</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3" cstate="print"/>
          <a:srcRect/>
          <a:stretch>
            <a:fillRect/>
          </a:stretch>
        </p:blipFill>
        <p:spPr bwMode="auto">
          <a:xfrm>
            <a:off x="228600" y="152400"/>
            <a:ext cx="8763000" cy="6553200"/>
          </a:xfrm>
          <a:prstGeom prst="rect">
            <a:avLst/>
          </a:prstGeom>
          <a:noFill/>
          <a:ln w="9525">
            <a:noFill/>
            <a:miter lim="800000"/>
            <a:headEnd/>
            <a:tailEnd/>
          </a:ln>
        </p:spPr>
      </p:pic>
      <p:sp>
        <p:nvSpPr>
          <p:cNvPr id="4" name="Oval 3"/>
          <p:cNvSpPr/>
          <p:nvPr/>
        </p:nvSpPr>
        <p:spPr>
          <a:xfrm>
            <a:off x="7010400" y="1676400"/>
            <a:ext cx="1447800" cy="838200"/>
          </a:xfrm>
          <a:prstGeom prst="ellipse">
            <a:avLst/>
          </a:prstGeom>
          <a:noFill/>
          <a:ln w="3810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Arrow Connector 4"/>
          <p:cNvCxnSpPr/>
          <p:nvPr/>
        </p:nvCxnSpPr>
        <p:spPr>
          <a:xfrm flipV="1">
            <a:off x="6172200" y="2133600"/>
            <a:ext cx="838200" cy="76200"/>
          </a:xfrm>
          <a:prstGeom prst="straightConnector1">
            <a:avLst/>
          </a:prstGeom>
          <a:ln w="25400" cmpd="sng">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048000" y="1828800"/>
            <a:ext cx="3124200" cy="923330"/>
          </a:xfrm>
          <a:prstGeom prst="rect">
            <a:avLst/>
          </a:prstGeom>
          <a:solidFill>
            <a:srgbClr val="FFFF00"/>
          </a:solidFill>
        </p:spPr>
        <p:txBody>
          <a:bodyPr wrap="square" rtlCol="0">
            <a:spAutoFit/>
          </a:bodyPr>
          <a:lstStyle/>
          <a:p>
            <a:r>
              <a:rPr lang="en-US" dirty="0" smtClean="0"/>
              <a:t>Already enrolled in ITWS?</a:t>
            </a:r>
          </a:p>
          <a:p>
            <a:r>
              <a:rPr lang="en-US" dirty="0" smtClean="0"/>
              <a:t>Enter username and password</a:t>
            </a:r>
            <a:endParaRPr lang="en-US" dirty="0"/>
          </a:p>
        </p:txBody>
      </p:sp>
      <p:sp>
        <p:nvSpPr>
          <p:cNvPr id="10" name="Slide Number Placeholder 9"/>
          <p:cNvSpPr>
            <a:spLocks noGrp="1"/>
          </p:cNvSpPr>
          <p:nvPr>
            <p:ph type="sldNum" sz="quarter" idx="12"/>
          </p:nvPr>
        </p:nvSpPr>
        <p:spPr/>
        <p:txBody>
          <a:bodyPr/>
          <a:lstStyle/>
          <a:p>
            <a:fld id="{26C010E4-C3A7-430B-92BB-08F25BDEE22F}" type="slidenum">
              <a:rPr lang="en-US" smtClean="0"/>
              <a:pPr/>
              <a:t>22</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3" cstate="print"/>
          <a:srcRect/>
          <a:stretch>
            <a:fillRect/>
          </a:stretch>
        </p:blipFill>
        <p:spPr bwMode="auto">
          <a:xfrm>
            <a:off x="304800" y="304800"/>
            <a:ext cx="8534400" cy="6248400"/>
          </a:xfrm>
          <a:prstGeom prst="rect">
            <a:avLst/>
          </a:prstGeom>
          <a:noFill/>
          <a:ln w="9525">
            <a:noFill/>
            <a:miter lim="800000"/>
            <a:headEnd/>
            <a:tailEnd/>
          </a:ln>
        </p:spPr>
      </p:pic>
      <p:sp>
        <p:nvSpPr>
          <p:cNvPr id="4" name="Oval 3"/>
          <p:cNvSpPr/>
          <p:nvPr/>
        </p:nvSpPr>
        <p:spPr>
          <a:xfrm>
            <a:off x="4648200" y="1752600"/>
            <a:ext cx="1447800" cy="533400"/>
          </a:xfrm>
          <a:prstGeom prst="ellipse">
            <a:avLst/>
          </a:prstGeom>
          <a:noFill/>
          <a:ln w="3810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609600" y="1524000"/>
            <a:ext cx="3124200" cy="1200329"/>
          </a:xfrm>
          <a:prstGeom prst="rect">
            <a:avLst/>
          </a:prstGeom>
          <a:solidFill>
            <a:srgbClr val="FFFF00"/>
          </a:solidFill>
        </p:spPr>
        <p:txBody>
          <a:bodyPr wrap="square" rtlCol="0">
            <a:spAutoFit/>
          </a:bodyPr>
          <a:lstStyle/>
          <a:p>
            <a:r>
              <a:rPr lang="en-US" dirty="0" smtClean="0"/>
              <a:t>Click Utilities</a:t>
            </a:r>
          </a:p>
          <a:p>
            <a:endParaRPr lang="en-US" dirty="0"/>
          </a:p>
          <a:p>
            <a:r>
              <a:rPr lang="en-US" dirty="0" smtClean="0"/>
              <a:t>Select Request Additional Membership</a:t>
            </a:r>
            <a:endParaRPr lang="en-US" dirty="0"/>
          </a:p>
        </p:txBody>
      </p:sp>
      <p:cxnSp>
        <p:nvCxnSpPr>
          <p:cNvPr id="6" name="Straight Arrow Connector 5"/>
          <p:cNvCxnSpPr/>
          <p:nvPr/>
        </p:nvCxnSpPr>
        <p:spPr>
          <a:xfrm flipV="1">
            <a:off x="3810000" y="1981200"/>
            <a:ext cx="838200" cy="76200"/>
          </a:xfrm>
          <a:prstGeom prst="straightConnector1">
            <a:avLst/>
          </a:prstGeom>
          <a:ln w="25400" cmpd="sng">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2"/>
          </p:nvPr>
        </p:nvSpPr>
        <p:spPr/>
        <p:txBody>
          <a:bodyPr/>
          <a:lstStyle/>
          <a:p>
            <a:fld id="{26C010E4-C3A7-430B-92BB-08F25BDEE22F}" type="slidenum">
              <a:rPr lang="en-US" smtClean="0"/>
              <a:pPr/>
              <a:t>23</a:t>
            </a:fld>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cstate="print"/>
          <a:srcRect/>
          <a:stretch>
            <a:fillRect/>
          </a:stretch>
        </p:blipFill>
        <p:spPr bwMode="auto">
          <a:xfrm>
            <a:off x="228600" y="152400"/>
            <a:ext cx="8763000" cy="6536978"/>
          </a:xfrm>
          <a:prstGeom prst="rect">
            <a:avLst/>
          </a:prstGeom>
          <a:noFill/>
          <a:ln w="9525">
            <a:noFill/>
            <a:miter lim="800000"/>
            <a:headEnd/>
            <a:tailEnd/>
          </a:ln>
        </p:spPr>
      </p:pic>
      <p:sp>
        <p:nvSpPr>
          <p:cNvPr id="3" name="TextBox 2"/>
          <p:cNvSpPr txBox="1"/>
          <p:nvPr/>
        </p:nvSpPr>
        <p:spPr>
          <a:xfrm>
            <a:off x="2209800" y="2209800"/>
            <a:ext cx="1676400" cy="369332"/>
          </a:xfrm>
          <a:prstGeom prst="rect">
            <a:avLst/>
          </a:prstGeom>
          <a:solidFill>
            <a:srgbClr val="FFFF00"/>
          </a:solidFill>
        </p:spPr>
        <p:txBody>
          <a:bodyPr wrap="square" rtlCol="0">
            <a:spAutoFit/>
          </a:bodyPr>
          <a:lstStyle/>
          <a:p>
            <a:r>
              <a:rPr lang="en-US" dirty="0" smtClean="0"/>
              <a:t>Select MHSA</a:t>
            </a:r>
            <a:endParaRPr lang="en-US" dirty="0"/>
          </a:p>
        </p:txBody>
      </p:sp>
      <p:cxnSp>
        <p:nvCxnSpPr>
          <p:cNvPr id="4" name="Straight Arrow Connector 3"/>
          <p:cNvCxnSpPr/>
          <p:nvPr/>
        </p:nvCxnSpPr>
        <p:spPr>
          <a:xfrm flipV="1">
            <a:off x="3886200" y="1828800"/>
            <a:ext cx="838200" cy="457200"/>
          </a:xfrm>
          <a:prstGeom prst="straightConnector1">
            <a:avLst/>
          </a:prstGeom>
          <a:ln w="25400" cmpd="sng">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26C010E4-C3A7-430B-92BB-08F25BDEE22F}" type="slidenum">
              <a:rPr lang="en-US" smtClean="0"/>
              <a:pPr/>
              <a:t>24</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cstate="print"/>
          <a:srcRect/>
          <a:stretch>
            <a:fillRect/>
          </a:stretch>
        </p:blipFill>
        <p:spPr bwMode="auto">
          <a:xfrm>
            <a:off x="457200" y="457200"/>
            <a:ext cx="8279682" cy="3124200"/>
          </a:xfrm>
          <a:prstGeom prst="rect">
            <a:avLst/>
          </a:prstGeom>
          <a:noFill/>
          <a:ln w="9525">
            <a:noFill/>
            <a:miter lim="800000"/>
            <a:headEnd/>
            <a:tailEnd/>
          </a:ln>
        </p:spPr>
      </p:pic>
      <p:pic>
        <p:nvPicPr>
          <p:cNvPr id="8195" name="Picture 3"/>
          <p:cNvPicPr>
            <a:picLocks noChangeAspect="1" noChangeArrowheads="1"/>
          </p:cNvPicPr>
          <p:nvPr/>
        </p:nvPicPr>
        <p:blipFill>
          <a:blip r:embed="rId4" cstate="print"/>
          <a:srcRect/>
          <a:stretch>
            <a:fillRect/>
          </a:stretch>
        </p:blipFill>
        <p:spPr bwMode="auto">
          <a:xfrm>
            <a:off x="457200" y="3505200"/>
            <a:ext cx="8229600" cy="2686050"/>
          </a:xfrm>
          <a:prstGeom prst="rect">
            <a:avLst/>
          </a:prstGeom>
          <a:noFill/>
          <a:ln w="9525">
            <a:noFill/>
            <a:miter lim="800000"/>
            <a:headEnd/>
            <a:tailEnd/>
          </a:ln>
        </p:spPr>
      </p:pic>
      <p:sp>
        <p:nvSpPr>
          <p:cNvPr id="5" name="TextBox 4"/>
          <p:cNvSpPr txBox="1"/>
          <p:nvPr/>
        </p:nvSpPr>
        <p:spPr>
          <a:xfrm>
            <a:off x="6172200" y="2057400"/>
            <a:ext cx="2590800" cy="1477328"/>
          </a:xfrm>
          <a:prstGeom prst="rect">
            <a:avLst/>
          </a:prstGeom>
          <a:solidFill>
            <a:srgbClr val="FFFF00"/>
          </a:solidFill>
        </p:spPr>
        <p:txBody>
          <a:bodyPr wrap="square" rtlCol="0">
            <a:spAutoFit/>
          </a:bodyPr>
          <a:lstStyle/>
          <a:p>
            <a:r>
              <a:rPr lang="en-US" dirty="0" smtClean="0"/>
              <a:t>Select Bret Vedder as Approver</a:t>
            </a:r>
          </a:p>
          <a:p>
            <a:endParaRPr lang="en-US" dirty="0"/>
          </a:p>
          <a:p>
            <a:r>
              <a:rPr lang="en-US" dirty="0" smtClean="0"/>
              <a:t>Select the DCR Application</a:t>
            </a:r>
            <a:endParaRPr lang="en-US" dirty="0"/>
          </a:p>
        </p:txBody>
      </p:sp>
      <p:sp>
        <p:nvSpPr>
          <p:cNvPr id="9" name="Slide Number Placeholder 8"/>
          <p:cNvSpPr>
            <a:spLocks noGrp="1"/>
          </p:cNvSpPr>
          <p:nvPr>
            <p:ph type="sldNum" sz="quarter" idx="12"/>
          </p:nvPr>
        </p:nvSpPr>
        <p:spPr/>
        <p:txBody>
          <a:bodyPr/>
          <a:lstStyle/>
          <a:p>
            <a:fld id="{26C010E4-C3A7-430B-92BB-08F25BDEE22F}" type="slidenum">
              <a:rPr lang="en-US" smtClean="0"/>
              <a:pPr/>
              <a:t>25</a:t>
            </a:fld>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ITWS Help Desk </a:t>
            </a:r>
          </a:p>
          <a:p>
            <a:pPr lvl="1"/>
            <a:r>
              <a:rPr lang="en-US" dirty="0" smtClean="0"/>
              <a:t>ID’s, Passwords, Connectivity, Encryption </a:t>
            </a:r>
          </a:p>
          <a:p>
            <a:pPr lvl="1"/>
            <a:endParaRPr lang="en-US" dirty="0" smtClean="0">
              <a:hlinkClick r:id="rId3"/>
            </a:endParaRPr>
          </a:p>
          <a:p>
            <a:r>
              <a:rPr lang="en-US" dirty="0" smtClean="0">
                <a:hlinkClick r:id="rId3"/>
              </a:rPr>
              <a:t>itws@dmh.ca.gov</a:t>
            </a:r>
            <a:r>
              <a:rPr lang="en-US" dirty="0" smtClean="0"/>
              <a:t> </a:t>
            </a:r>
          </a:p>
          <a:p>
            <a:endParaRPr lang="en-US" dirty="0" smtClean="0"/>
          </a:p>
          <a:p>
            <a:r>
              <a:rPr lang="en-US" dirty="0" smtClean="0"/>
              <a:t>(916) 654-3117</a:t>
            </a:r>
            <a:endParaRPr lang="en-US" dirty="0"/>
          </a:p>
        </p:txBody>
      </p:sp>
      <p:sp>
        <p:nvSpPr>
          <p:cNvPr id="3" name="Title 2"/>
          <p:cNvSpPr>
            <a:spLocks noGrp="1"/>
          </p:cNvSpPr>
          <p:nvPr>
            <p:ph type="title"/>
          </p:nvPr>
        </p:nvSpPr>
        <p:spPr/>
        <p:txBody>
          <a:bodyPr/>
          <a:lstStyle/>
          <a:p>
            <a:r>
              <a:rPr lang="en-US" dirty="0" smtClean="0"/>
              <a:t>Problems with ITWS Enrollment</a:t>
            </a:r>
            <a:endParaRPr lang="en-US" dirty="0"/>
          </a:p>
        </p:txBody>
      </p:sp>
      <p:sp>
        <p:nvSpPr>
          <p:cNvPr id="4" name="Slide Number Placeholder 3"/>
          <p:cNvSpPr>
            <a:spLocks noGrp="1"/>
          </p:cNvSpPr>
          <p:nvPr>
            <p:ph type="sldNum" sz="quarter" idx="12"/>
          </p:nvPr>
        </p:nvSpPr>
        <p:spPr/>
        <p:txBody>
          <a:bodyPr/>
          <a:lstStyle/>
          <a:p>
            <a:fld id="{26C010E4-C3A7-430B-92BB-08F25BDEE22F}" type="slidenum">
              <a:rPr lang="en-US" smtClean="0"/>
              <a:pPr/>
              <a:t>26</a:t>
            </a:fld>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How to access the DCR to enter data</a:t>
            </a:r>
            <a:endParaRPr lang="en-US" dirty="0"/>
          </a:p>
        </p:txBody>
      </p:sp>
      <p:sp>
        <p:nvSpPr>
          <p:cNvPr id="4" name="Slide Number Placeholder 3"/>
          <p:cNvSpPr>
            <a:spLocks noGrp="1"/>
          </p:cNvSpPr>
          <p:nvPr>
            <p:ph type="sldNum" sz="quarter" idx="12"/>
          </p:nvPr>
        </p:nvSpPr>
        <p:spPr/>
        <p:txBody>
          <a:bodyPr/>
          <a:lstStyle/>
          <a:p>
            <a:fld id="{26C010E4-C3A7-430B-92BB-08F25BDEE22F}" type="slidenum">
              <a:rPr lang="en-US" smtClean="0"/>
              <a:pPr/>
              <a:t>27</a:t>
            </a:fld>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3" cstate="print"/>
          <a:srcRect/>
          <a:stretch>
            <a:fillRect/>
          </a:stretch>
        </p:blipFill>
        <p:spPr bwMode="auto">
          <a:xfrm>
            <a:off x="228600" y="152400"/>
            <a:ext cx="8763000" cy="6553200"/>
          </a:xfrm>
          <a:prstGeom prst="rect">
            <a:avLst/>
          </a:prstGeom>
          <a:noFill/>
          <a:ln w="9525">
            <a:noFill/>
            <a:miter lim="800000"/>
            <a:headEnd/>
            <a:tailEnd/>
          </a:ln>
        </p:spPr>
      </p:pic>
      <p:sp>
        <p:nvSpPr>
          <p:cNvPr id="4" name="Oval 3"/>
          <p:cNvSpPr/>
          <p:nvPr/>
        </p:nvSpPr>
        <p:spPr>
          <a:xfrm>
            <a:off x="7010400" y="1676400"/>
            <a:ext cx="1447800" cy="838200"/>
          </a:xfrm>
          <a:prstGeom prst="ellipse">
            <a:avLst/>
          </a:prstGeom>
          <a:noFill/>
          <a:ln w="3810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Arrow Connector 4"/>
          <p:cNvCxnSpPr/>
          <p:nvPr/>
        </p:nvCxnSpPr>
        <p:spPr>
          <a:xfrm flipV="1">
            <a:off x="6172200" y="2133600"/>
            <a:ext cx="838200" cy="76200"/>
          </a:xfrm>
          <a:prstGeom prst="straightConnector1">
            <a:avLst/>
          </a:prstGeom>
          <a:ln w="25400" cmpd="sng">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048000" y="1828800"/>
            <a:ext cx="3124200" cy="646331"/>
          </a:xfrm>
          <a:prstGeom prst="rect">
            <a:avLst/>
          </a:prstGeom>
          <a:solidFill>
            <a:srgbClr val="FFFF00"/>
          </a:solidFill>
        </p:spPr>
        <p:txBody>
          <a:bodyPr wrap="square" rtlCol="0">
            <a:spAutoFit/>
          </a:bodyPr>
          <a:lstStyle/>
          <a:p>
            <a:r>
              <a:rPr lang="en-US" dirty="0" smtClean="0"/>
              <a:t>Enter username and password</a:t>
            </a:r>
            <a:endParaRPr lang="en-US" dirty="0"/>
          </a:p>
        </p:txBody>
      </p:sp>
      <p:sp>
        <p:nvSpPr>
          <p:cNvPr id="6" name="Slide Number Placeholder 5"/>
          <p:cNvSpPr>
            <a:spLocks noGrp="1"/>
          </p:cNvSpPr>
          <p:nvPr>
            <p:ph type="sldNum" sz="quarter" idx="12"/>
          </p:nvPr>
        </p:nvSpPr>
        <p:spPr/>
        <p:txBody>
          <a:bodyPr/>
          <a:lstStyle/>
          <a:p>
            <a:fld id="{26C010E4-C3A7-430B-92BB-08F25BDEE22F}" type="slidenum">
              <a:rPr lang="en-US" smtClean="0"/>
              <a:pPr/>
              <a:t>28</a:t>
            </a:fld>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cstate="print"/>
          <a:srcRect/>
          <a:stretch>
            <a:fillRect/>
          </a:stretch>
        </p:blipFill>
        <p:spPr bwMode="auto">
          <a:xfrm>
            <a:off x="152400" y="152400"/>
            <a:ext cx="8778240" cy="6248400"/>
          </a:xfrm>
          <a:prstGeom prst="rect">
            <a:avLst/>
          </a:prstGeom>
          <a:noFill/>
          <a:ln w="9525">
            <a:noFill/>
            <a:miter lim="800000"/>
            <a:headEnd/>
            <a:tailEnd/>
          </a:ln>
        </p:spPr>
      </p:pic>
      <p:sp>
        <p:nvSpPr>
          <p:cNvPr id="4" name="Oval 3"/>
          <p:cNvSpPr/>
          <p:nvPr/>
        </p:nvSpPr>
        <p:spPr>
          <a:xfrm>
            <a:off x="3124200" y="1066800"/>
            <a:ext cx="2133600" cy="838200"/>
          </a:xfrm>
          <a:prstGeom prst="ellipse">
            <a:avLst/>
          </a:prstGeom>
          <a:noFill/>
          <a:ln w="3810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971800" y="2133600"/>
            <a:ext cx="3124200" cy="923330"/>
          </a:xfrm>
          <a:prstGeom prst="rect">
            <a:avLst/>
          </a:prstGeom>
          <a:solidFill>
            <a:srgbClr val="FFFF00"/>
          </a:solidFill>
        </p:spPr>
        <p:txBody>
          <a:bodyPr wrap="square" rtlCol="0">
            <a:spAutoFit/>
          </a:bodyPr>
          <a:lstStyle/>
          <a:p>
            <a:r>
              <a:rPr lang="en-US" dirty="0" smtClean="0"/>
              <a:t>Click on Systems</a:t>
            </a:r>
          </a:p>
          <a:p>
            <a:endParaRPr lang="en-US" dirty="0"/>
          </a:p>
          <a:p>
            <a:r>
              <a:rPr lang="en-US" dirty="0" smtClean="0"/>
              <a:t>Select MHSA</a:t>
            </a:r>
            <a:endParaRPr lang="en-US" dirty="0"/>
          </a:p>
        </p:txBody>
      </p:sp>
      <p:sp>
        <p:nvSpPr>
          <p:cNvPr id="6" name="Slide Number Placeholder 5"/>
          <p:cNvSpPr>
            <a:spLocks noGrp="1"/>
          </p:cNvSpPr>
          <p:nvPr>
            <p:ph type="sldNum" sz="quarter" idx="12"/>
          </p:nvPr>
        </p:nvSpPr>
        <p:spPr/>
        <p:txBody>
          <a:bodyPr/>
          <a:lstStyle/>
          <a:p>
            <a:fld id="{26C010E4-C3A7-430B-92BB-08F25BDEE22F}" type="slidenum">
              <a:rPr lang="en-US" smtClean="0"/>
              <a:pPr/>
              <a:t>29</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The target population for individual outcomes data collection is based on four age groupings as specified in the Community Services and Supports (CSS) Plans</a:t>
            </a:r>
          </a:p>
          <a:p>
            <a:pPr lvl="1"/>
            <a:r>
              <a:rPr lang="en-US" dirty="0" smtClean="0"/>
              <a:t>Youth (ages 0-15)</a:t>
            </a:r>
          </a:p>
          <a:p>
            <a:pPr lvl="1"/>
            <a:r>
              <a:rPr lang="en-US" dirty="0" smtClean="0"/>
              <a:t>Transitional Age Youth (ages 16-25)</a:t>
            </a:r>
          </a:p>
          <a:p>
            <a:pPr lvl="1"/>
            <a:r>
              <a:rPr lang="en-US" dirty="0" smtClean="0"/>
              <a:t>Adults (ages 26-59)</a:t>
            </a:r>
          </a:p>
          <a:p>
            <a:pPr lvl="1"/>
            <a:r>
              <a:rPr lang="en-US" dirty="0" smtClean="0"/>
              <a:t>Older Adults (ages 60+)</a:t>
            </a:r>
          </a:p>
          <a:p>
            <a:endParaRPr lang="en-US" dirty="0" smtClean="0"/>
          </a:p>
          <a:p>
            <a:r>
              <a:rPr lang="en-US" dirty="0" smtClean="0"/>
              <a:t>Separate forms were developed for each of the four age groupings</a:t>
            </a:r>
            <a:endParaRPr lang="en-US" dirty="0"/>
          </a:p>
        </p:txBody>
      </p:sp>
      <p:sp>
        <p:nvSpPr>
          <p:cNvPr id="3" name="Title 2"/>
          <p:cNvSpPr>
            <a:spLocks noGrp="1"/>
          </p:cNvSpPr>
          <p:nvPr>
            <p:ph type="title"/>
          </p:nvPr>
        </p:nvSpPr>
        <p:spPr/>
        <p:txBody>
          <a:bodyPr>
            <a:normAutofit/>
          </a:bodyPr>
          <a:lstStyle/>
          <a:p>
            <a:r>
              <a:rPr lang="en-US" i="1" dirty="0" smtClean="0"/>
              <a:t>Outcomes Data Collection</a:t>
            </a:r>
            <a:endParaRPr lang="en-US" dirty="0"/>
          </a:p>
        </p:txBody>
      </p:sp>
      <p:sp>
        <p:nvSpPr>
          <p:cNvPr id="4" name="Slide Number Placeholder 3"/>
          <p:cNvSpPr>
            <a:spLocks noGrp="1"/>
          </p:cNvSpPr>
          <p:nvPr>
            <p:ph type="sldNum" sz="quarter" idx="12"/>
          </p:nvPr>
        </p:nvSpPr>
        <p:spPr/>
        <p:txBody>
          <a:bodyPr/>
          <a:lstStyle/>
          <a:p>
            <a:fld id="{26C010E4-C3A7-430B-92BB-08F25BDEE22F}" type="slidenum">
              <a:rPr lang="en-US" smtClean="0"/>
              <a:pPr/>
              <a:t>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3" cstate="print"/>
          <a:srcRect/>
          <a:stretch>
            <a:fillRect/>
          </a:stretch>
        </p:blipFill>
        <p:spPr bwMode="auto">
          <a:xfrm>
            <a:off x="228600" y="228600"/>
            <a:ext cx="8686800" cy="6400800"/>
          </a:xfrm>
          <a:prstGeom prst="rect">
            <a:avLst/>
          </a:prstGeom>
          <a:noFill/>
          <a:ln w="9525">
            <a:noFill/>
            <a:miter lim="800000"/>
            <a:headEnd/>
            <a:tailEnd/>
          </a:ln>
        </p:spPr>
      </p:pic>
      <p:sp>
        <p:nvSpPr>
          <p:cNvPr id="3" name="Oval 2"/>
          <p:cNvSpPr/>
          <p:nvPr/>
        </p:nvSpPr>
        <p:spPr>
          <a:xfrm>
            <a:off x="4038600" y="1143000"/>
            <a:ext cx="1676400" cy="685800"/>
          </a:xfrm>
          <a:prstGeom prst="ellipse">
            <a:avLst/>
          </a:prstGeom>
          <a:noFill/>
          <a:ln w="3810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971800" y="2133600"/>
            <a:ext cx="3124200" cy="923330"/>
          </a:xfrm>
          <a:prstGeom prst="rect">
            <a:avLst/>
          </a:prstGeom>
          <a:solidFill>
            <a:srgbClr val="FFFF00"/>
          </a:solidFill>
        </p:spPr>
        <p:txBody>
          <a:bodyPr wrap="square" rtlCol="0">
            <a:spAutoFit/>
          </a:bodyPr>
          <a:lstStyle/>
          <a:p>
            <a:r>
              <a:rPr lang="en-US" dirty="0" smtClean="0"/>
              <a:t>Click on Functions</a:t>
            </a:r>
          </a:p>
          <a:p>
            <a:endParaRPr lang="en-US" dirty="0"/>
          </a:p>
          <a:p>
            <a:r>
              <a:rPr lang="en-US" dirty="0" smtClean="0"/>
              <a:t>Select DCR Application</a:t>
            </a:r>
            <a:endParaRPr lang="en-US" dirty="0"/>
          </a:p>
        </p:txBody>
      </p:sp>
      <p:sp>
        <p:nvSpPr>
          <p:cNvPr id="5" name="Slide Number Placeholder 4"/>
          <p:cNvSpPr>
            <a:spLocks noGrp="1"/>
          </p:cNvSpPr>
          <p:nvPr>
            <p:ph type="sldNum" sz="quarter" idx="12"/>
          </p:nvPr>
        </p:nvSpPr>
        <p:spPr/>
        <p:txBody>
          <a:bodyPr/>
          <a:lstStyle/>
          <a:p>
            <a:fld id="{26C010E4-C3A7-430B-92BB-08F25BDEE22F}" type="slidenum">
              <a:rPr lang="en-US" smtClean="0"/>
              <a:pPr/>
              <a:t>30</a:t>
            </a:fld>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3" cstate="print"/>
          <a:srcRect/>
          <a:stretch>
            <a:fillRect/>
          </a:stretch>
        </p:blipFill>
        <p:spPr bwMode="auto">
          <a:xfrm>
            <a:off x="304800" y="304800"/>
            <a:ext cx="8686800" cy="5791200"/>
          </a:xfrm>
          <a:prstGeom prst="rect">
            <a:avLst/>
          </a:prstGeom>
          <a:noFill/>
          <a:ln w="9525">
            <a:noFill/>
            <a:miter lim="800000"/>
            <a:headEnd/>
            <a:tailEnd/>
          </a:ln>
        </p:spPr>
      </p:pic>
      <p:sp>
        <p:nvSpPr>
          <p:cNvPr id="4" name="TextBox 3"/>
          <p:cNvSpPr txBox="1"/>
          <p:nvPr/>
        </p:nvSpPr>
        <p:spPr>
          <a:xfrm>
            <a:off x="4343400" y="1447800"/>
            <a:ext cx="3429000" cy="646331"/>
          </a:xfrm>
          <a:prstGeom prst="rect">
            <a:avLst/>
          </a:prstGeom>
          <a:solidFill>
            <a:srgbClr val="FFFF00"/>
          </a:solidFill>
        </p:spPr>
        <p:txBody>
          <a:bodyPr wrap="square" rtlCol="0">
            <a:spAutoFit/>
          </a:bodyPr>
          <a:lstStyle/>
          <a:p>
            <a:r>
              <a:rPr lang="en-US" dirty="0" smtClean="0"/>
              <a:t>You are now logged in – this is the DCR home screen</a:t>
            </a:r>
            <a:endParaRPr lang="en-US" dirty="0"/>
          </a:p>
        </p:txBody>
      </p:sp>
      <p:sp>
        <p:nvSpPr>
          <p:cNvPr id="5" name="Slide Number Placeholder 4"/>
          <p:cNvSpPr>
            <a:spLocks noGrp="1"/>
          </p:cNvSpPr>
          <p:nvPr>
            <p:ph type="sldNum" sz="quarter" idx="12"/>
          </p:nvPr>
        </p:nvSpPr>
        <p:spPr/>
        <p:txBody>
          <a:bodyPr/>
          <a:lstStyle/>
          <a:p>
            <a:fld id="{26C010E4-C3A7-430B-92BB-08F25BDEE22F}" type="slidenum">
              <a:rPr lang="en-US" smtClean="0"/>
              <a:pPr/>
              <a:t>31</a:t>
            </a:fld>
            <a:endParaRPr lang="en-US"/>
          </a:p>
        </p:txBody>
      </p:sp>
      <p:sp>
        <p:nvSpPr>
          <p:cNvPr id="6" name="Rectangle 5"/>
          <p:cNvSpPr/>
          <p:nvPr/>
        </p:nvSpPr>
        <p:spPr>
          <a:xfrm>
            <a:off x="1371600" y="2819400"/>
            <a:ext cx="11430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371600" y="4191000"/>
            <a:ext cx="10668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Introduction To DCR</a:t>
            </a:r>
            <a:br>
              <a:rPr lang="en-US" dirty="0" smtClean="0"/>
            </a:br>
            <a:r>
              <a:rPr lang="en-US" dirty="0" smtClean="0"/>
              <a:t>Messages and Displays</a:t>
            </a:r>
            <a:endParaRPr lang="en-US" dirty="0"/>
          </a:p>
        </p:txBody>
      </p:sp>
      <p:sp>
        <p:nvSpPr>
          <p:cNvPr id="4" name="Slide Number Placeholder 3"/>
          <p:cNvSpPr>
            <a:spLocks noGrp="1"/>
          </p:cNvSpPr>
          <p:nvPr>
            <p:ph type="sldNum" sz="quarter" idx="12"/>
          </p:nvPr>
        </p:nvSpPr>
        <p:spPr/>
        <p:txBody>
          <a:bodyPr/>
          <a:lstStyle/>
          <a:p>
            <a:fld id="{26C010E4-C3A7-430B-92BB-08F25BDEE22F}" type="slidenum">
              <a:rPr lang="en-US" smtClean="0"/>
              <a:pPr/>
              <a:t>32</a:t>
            </a:fld>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p:cNvPicPr>
            <a:picLocks noChangeAspect="1" noChangeArrowheads="1"/>
          </p:cNvPicPr>
          <p:nvPr/>
        </p:nvPicPr>
        <p:blipFill>
          <a:blip r:embed="rId3" cstate="print"/>
          <a:srcRect/>
          <a:stretch>
            <a:fillRect/>
          </a:stretch>
        </p:blipFill>
        <p:spPr bwMode="auto">
          <a:xfrm>
            <a:off x="152400" y="152400"/>
            <a:ext cx="8854945" cy="6553200"/>
          </a:xfrm>
          <a:prstGeom prst="rect">
            <a:avLst/>
          </a:prstGeom>
          <a:noFill/>
          <a:ln w="9525">
            <a:noFill/>
            <a:miter lim="800000"/>
            <a:headEnd/>
            <a:tailEnd/>
          </a:ln>
        </p:spPr>
      </p:pic>
      <p:sp>
        <p:nvSpPr>
          <p:cNvPr id="7" name="TextBox 6"/>
          <p:cNvSpPr txBox="1"/>
          <p:nvPr/>
        </p:nvSpPr>
        <p:spPr>
          <a:xfrm>
            <a:off x="1752600" y="1447800"/>
            <a:ext cx="3962400" cy="1754326"/>
          </a:xfrm>
          <a:prstGeom prst="rect">
            <a:avLst/>
          </a:prstGeom>
          <a:solidFill>
            <a:srgbClr val="FFFF00"/>
          </a:solidFill>
        </p:spPr>
        <p:txBody>
          <a:bodyPr wrap="square" rtlCol="0">
            <a:spAutoFit/>
          </a:bodyPr>
          <a:lstStyle/>
          <a:p>
            <a:r>
              <a:rPr lang="en-US" b="1" dirty="0"/>
              <a:t>To search for a Partner in the “</a:t>
            </a:r>
            <a:r>
              <a:rPr lang="en-US" b="1" dirty="0" smtClean="0"/>
              <a:t>Search for</a:t>
            </a:r>
            <a:r>
              <a:rPr lang="en-US" b="1" dirty="0"/>
              <a:t>” box, use the drop-down list </a:t>
            </a:r>
            <a:r>
              <a:rPr lang="en-US" b="1" dirty="0" smtClean="0"/>
              <a:t>to indicate </a:t>
            </a:r>
            <a:r>
              <a:rPr lang="en-US" b="1" dirty="0"/>
              <a:t>the search criteria:</a:t>
            </a:r>
          </a:p>
          <a:p>
            <a:r>
              <a:rPr lang="en-US" dirty="0"/>
              <a:t>• </a:t>
            </a:r>
            <a:r>
              <a:rPr lang="en-US" b="1" dirty="0"/>
              <a:t>Partner’s last name</a:t>
            </a:r>
          </a:p>
          <a:p>
            <a:r>
              <a:rPr lang="en-US" dirty="0"/>
              <a:t>• </a:t>
            </a:r>
            <a:r>
              <a:rPr lang="en-US" b="1" dirty="0"/>
              <a:t>CCN / County FSP ID</a:t>
            </a:r>
            <a:endParaRPr lang="en-US" dirty="0"/>
          </a:p>
        </p:txBody>
      </p:sp>
      <p:sp>
        <p:nvSpPr>
          <p:cNvPr id="8" name="TextBox 7"/>
          <p:cNvSpPr txBox="1"/>
          <p:nvPr/>
        </p:nvSpPr>
        <p:spPr>
          <a:xfrm>
            <a:off x="838200" y="5562600"/>
            <a:ext cx="4038600" cy="923330"/>
          </a:xfrm>
          <a:prstGeom prst="rect">
            <a:avLst/>
          </a:prstGeom>
          <a:solidFill>
            <a:srgbClr val="FFFF00"/>
          </a:solidFill>
        </p:spPr>
        <p:txBody>
          <a:bodyPr wrap="square" rtlCol="0">
            <a:spAutoFit/>
          </a:bodyPr>
          <a:lstStyle/>
          <a:p>
            <a:r>
              <a:rPr lang="en-US" b="1" dirty="0"/>
              <a:t>Click on any underlined heading in </a:t>
            </a:r>
            <a:r>
              <a:rPr lang="en-US" b="1" dirty="0" smtClean="0"/>
              <a:t>any table </a:t>
            </a:r>
            <a:r>
              <a:rPr lang="en-US" b="1" dirty="0"/>
              <a:t>to sort the displayed information.</a:t>
            </a:r>
            <a:endParaRPr lang="en-US" dirty="0"/>
          </a:p>
        </p:txBody>
      </p:sp>
      <p:cxnSp>
        <p:nvCxnSpPr>
          <p:cNvPr id="10" name="Straight Arrow Connector 9"/>
          <p:cNvCxnSpPr>
            <a:stCxn id="7" idx="1"/>
          </p:cNvCxnSpPr>
          <p:nvPr/>
        </p:nvCxnSpPr>
        <p:spPr>
          <a:xfrm rot="10800000" flipV="1">
            <a:off x="1219200" y="2324962"/>
            <a:ext cx="533400" cy="418237"/>
          </a:xfrm>
          <a:prstGeom prst="straightConnector1">
            <a:avLst/>
          </a:prstGeom>
          <a:ln w="25400" cmpd="sng">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5400000" flipH="1" flipV="1">
            <a:off x="1028700" y="4381500"/>
            <a:ext cx="1219200" cy="990600"/>
          </a:xfrm>
          <a:prstGeom prst="straightConnector1">
            <a:avLst/>
          </a:prstGeom>
          <a:ln w="25400" cmpd="sng">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1219200" y="4267200"/>
            <a:ext cx="2209800" cy="1219200"/>
          </a:xfrm>
          <a:prstGeom prst="straightConnector1">
            <a:avLst/>
          </a:prstGeom>
          <a:ln w="25400" cmpd="sng">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17" name="Slide Number Placeholder 16"/>
          <p:cNvSpPr>
            <a:spLocks noGrp="1"/>
          </p:cNvSpPr>
          <p:nvPr>
            <p:ph type="sldNum" sz="quarter" idx="12"/>
          </p:nvPr>
        </p:nvSpPr>
        <p:spPr/>
        <p:txBody>
          <a:bodyPr/>
          <a:lstStyle/>
          <a:p>
            <a:fld id="{26C010E4-C3A7-430B-92BB-08F25BDEE22F}" type="slidenum">
              <a:rPr lang="en-US" smtClean="0"/>
              <a:pPr/>
              <a:t>33</a:t>
            </a:fld>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cstate="print"/>
          <a:srcRect/>
          <a:stretch>
            <a:fillRect/>
          </a:stretch>
        </p:blipFill>
        <p:spPr bwMode="auto">
          <a:xfrm>
            <a:off x="228600" y="228600"/>
            <a:ext cx="8915400" cy="6334125"/>
          </a:xfrm>
          <a:prstGeom prst="rect">
            <a:avLst/>
          </a:prstGeom>
          <a:noFill/>
          <a:ln w="9525">
            <a:noFill/>
            <a:miter lim="800000"/>
            <a:headEnd/>
            <a:tailEnd/>
          </a:ln>
        </p:spPr>
      </p:pic>
      <p:sp>
        <p:nvSpPr>
          <p:cNvPr id="3" name="TextBox 2"/>
          <p:cNvSpPr txBox="1"/>
          <p:nvPr/>
        </p:nvSpPr>
        <p:spPr>
          <a:xfrm>
            <a:off x="457200" y="5257800"/>
            <a:ext cx="3810000" cy="1200329"/>
          </a:xfrm>
          <a:prstGeom prst="rect">
            <a:avLst/>
          </a:prstGeom>
          <a:solidFill>
            <a:srgbClr val="FFFF00"/>
          </a:solidFill>
        </p:spPr>
        <p:txBody>
          <a:bodyPr wrap="square" rtlCol="0">
            <a:spAutoFit/>
          </a:bodyPr>
          <a:lstStyle/>
          <a:p>
            <a:r>
              <a:rPr lang="en-US" b="1" dirty="0"/>
              <a:t>All tables are collapsed. Click on</a:t>
            </a:r>
          </a:p>
          <a:p>
            <a:r>
              <a:rPr lang="en-US" b="1" dirty="0"/>
              <a:t>individual page numbers, “Next” or “Last</a:t>
            </a:r>
            <a:r>
              <a:rPr lang="en-US" b="1" dirty="0" smtClean="0"/>
              <a:t>” (</a:t>
            </a:r>
            <a:r>
              <a:rPr lang="en-US" b="1" dirty="0"/>
              <a:t>not shown) to see additional data. OR….</a:t>
            </a:r>
            <a:endParaRPr lang="en-US" dirty="0"/>
          </a:p>
        </p:txBody>
      </p:sp>
      <p:sp>
        <p:nvSpPr>
          <p:cNvPr id="4" name="TextBox 3"/>
          <p:cNvSpPr txBox="1"/>
          <p:nvPr/>
        </p:nvSpPr>
        <p:spPr>
          <a:xfrm>
            <a:off x="7315200" y="4572000"/>
            <a:ext cx="1447800" cy="1754326"/>
          </a:xfrm>
          <a:prstGeom prst="rect">
            <a:avLst/>
          </a:prstGeom>
          <a:solidFill>
            <a:srgbClr val="FFFF00"/>
          </a:solidFill>
        </p:spPr>
        <p:txBody>
          <a:bodyPr wrap="square" rtlCol="0">
            <a:spAutoFit/>
          </a:bodyPr>
          <a:lstStyle/>
          <a:p>
            <a:r>
              <a:rPr lang="en-US" b="1" dirty="0"/>
              <a:t>Click on</a:t>
            </a:r>
          </a:p>
          <a:p>
            <a:r>
              <a:rPr lang="en-US" b="1" dirty="0"/>
              <a:t>VIEW ALL </a:t>
            </a:r>
            <a:r>
              <a:rPr lang="en-US" b="1" dirty="0" smtClean="0"/>
              <a:t>to see </a:t>
            </a:r>
            <a:r>
              <a:rPr lang="en-US" b="1" dirty="0"/>
              <a:t>a larger</a:t>
            </a:r>
          </a:p>
          <a:p>
            <a:r>
              <a:rPr lang="en-US" b="1" dirty="0"/>
              <a:t>view of the</a:t>
            </a:r>
          </a:p>
          <a:p>
            <a:r>
              <a:rPr lang="en-US" b="1" dirty="0"/>
              <a:t>table.</a:t>
            </a:r>
            <a:endParaRPr lang="en-US" dirty="0"/>
          </a:p>
        </p:txBody>
      </p:sp>
      <p:cxnSp>
        <p:nvCxnSpPr>
          <p:cNvPr id="5" name="Straight Arrow Connector 4"/>
          <p:cNvCxnSpPr/>
          <p:nvPr/>
        </p:nvCxnSpPr>
        <p:spPr>
          <a:xfrm rot="5400000" flipH="1" flipV="1">
            <a:off x="4191000" y="5486400"/>
            <a:ext cx="609600" cy="457200"/>
          </a:xfrm>
          <a:prstGeom prst="straightConnector1">
            <a:avLst/>
          </a:prstGeom>
          <a:ln w="25400" cmpd="sng">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a:stCxn id="4" idx="0"/>
          </p:cNvCxnSpPr>
          <p:nvPr/>
        </p:nvCxnSpPr>
        <p:spPr>
          <a:xfrm rot="5400000" flipH="1" flipV="1">
            <a:off x="7867650" y="3981450"/>
            <a:ext cx="762000" cy="419100"/>
          </a:xfrm>
          <a:prstGeom prst="straightConnector1">
            <a:avLst/>
          </a:prstGeom>
          <a:ln w="25400" cmpd="sng">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12"/>
          </p:nvPr>
        </p:nvSpPr>
        <p:spPr/>
        <p:txBody>
          <a:bodyPr/>
          <a:lstStyle/>
          <a:p>
            <a:fld id="{26C010E4-C3A7-430B-92BB-08F25BDEE22F}" type="slidenum">
              <a:rPr lang="en-US" smtClean="0"/>
              <a:pPr/>
              <a:t>34</a:t>
            </a:fld>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cstate="print"/>
          <a:srcRect/>
          <a:stretch>
            <a:fillRect/>
          </a:stretch>
        </p:blipFill>
        <p:spPr bwMode="auto">
          <a:xfrm>
            <a:off x="152400" y="228600"/>
            <a:ext cx="8839200" cy="4495800"/>
          </a:xfrm>
          <a:prstGeom prst="rect">
            <a:avLst/>
          </a:prstGeom>
          <a:noFill/>
          <a:ln w="9525">
            <a:noFill/>
            <a:miter lim="800000"/>
            <a:headEnd/>
            <a:tailEnd/>
          </a:ln>
        </p:spPr>
      </p:pic>
      <p:sp>
        <p:nvSpPr>
          <p:cNvPr id="3" name="TextBox 2"/>
          <p:cNvSpPr txBox="1"/>
          <p:nvPr/>
        </p:nvSpPr>
        <p:spPr>
          <a:xfrm>
            <a:off x="762000" y="4495800"/>
            <a:ext cx="2590800" cy="2031325"/>
          </a:xfrm>
          <a:prstGeom prst="rect">
            <a:avLst/>
          </a:prstGeom>
          <a:solidFill>
            <a:srgbClr val="FFFF00"/>
          </a:solidFill>
        </p:spPr>
        <p:txBody>
          <a:bodyPr wrap="square" rtlCol="0">
            <a:spAutoFit/>
          </a:bodyPr>
          <a:lstStyle/>
          <a:p>
            <a:r>
              <a:rPr lang="en-US" b="1" dirty="0"/>
              <a:t>Within forms, domain</a:t>
            </a:r>
          </a:p>
          <a:p>
            <a:r>
              <a:rPr lang="en-US" b="1" dirty="0"/>
              <a:t>headings will be</a:t>
            </a:r>
          </a:p>
          <a:p>
            <a:r>
              <a:rPr lang="en-US" b="1" dirty="0"/>
              <a:t>collapsed. You can</a:t>
            </a:r>
          </a:p>
          <a:p>
            <a:r>
              <a:rPr lang="en-US" b="1" dirty="0"/>
              <a:t>expand a domain by</a:t>
            </a:r>
          </a:p>
          <a:p>
            <a:r>
              <a:rPr lang="en-US" b="1" dirty="0"/>
              <a:t>clicking on each domain</a:t>
            </a:r>
          </a:p>
          <a:p>
            <a:r>
              <a:rPr lang="en-US" b="1" dirty="0"/>
              <a:t>heading. Or . . .</a:t>
            </a:r>
            <a:endParaRPr lang="en-US" dirty="0"/>
          </a:p>
        </p:txBody>
      </p:sp>
      <p:sp>
        <p:nvSpPr>
          <p:cNvPr id="4" name="Oval 3"/>
          <p:cNvSpPr/>
          <p:nvPr/>
        </p:nvSpPr>
        <p:spPr>
          <a:xfrm>
            <a:off x="990600" y="1676400"/>
            <a:ext cx="3124200" cy="25908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6324600" y="4495800"/>
            <a:ext cx="2362200" cy="2031325"/>
          </a:xfrm>
          <a:prstGeom prst="rect">
            <a:avLst/>
          </a:prstGeom>
          <a:solidFill>
            <a:srgbClr val="FFFF00"/>
          </a:solidFill>
        </p:spPr>
        <p:txBody>
          <a:bodyPr wrap="square" rtlCol="0">
            <a:spAutoFit/>
          </a:bodyPr>
          <a:lstStyle/>
          <a:p>
            <a:r>
              <a:rPr lang="en-US" b="1" dirty="0"/>
              <a:t>You can also click </a:t>
            </a:r>
            <a:r>
              <a:rPr lang="en-US" b="1" dirty="0" smtClean="0"/>
              <a:t>on the </a:t>
            </a:r>
            <a:r>
              <a:rPr lang="en-US" b="1" dirty="0"/>
              <a:t>“Expand all</a:t>
            </a:r>
          </a:p>
          <a:p>
            <a:r>
              <a:rPr lang="en-US" b="1" dirty="0"/>
              <a:t>Domains” link at </a:t>
            </a:r>
            <a:r>
              <a:rPr lang="en-US" b="1" dirty="0" smtClean="0"/>
              <a:t>the top </a:t>
            </a:r>
            <a:r>
              <a:rPr lang="en-US" b="1" dirty="0"/>
              <a:t>and bottom of </a:t>
            </a:r>
            <a:r>
              <a:rPr lang="en-US" b="1" dirty="0" smtClean="0"/>
              <a:t>the screen </a:t>
            </a:r>
            <a:r>
              <a:rPr lang="en-US" b="1" dirty="0"/>
              <a:t>to expand all</a:t>
            </a:r>
          </a:p>
          <a:p>
            <a:r>
              <a:rPr lang="en-US" b="1" dirty="0"/>
              <a:t>domains at once.</a:t>
            </a:r>
            <a:endParaRPr lang="en-US" dirty="0"/>
          </a:p>
        </p:txBody>
      </p:sp>
      <p:cxnSp>
        <p:nvCxnSpPr>
          <p:cNvPr id="6" name="Straight Arrow Connector 5"/>
          <p:cNvCxnSpPr/>
          <p:nvPr/>
        </p:nvCxnSpPr>
        <p:spPr>
          <a:xfrm flipV="1">
            <a:off x="6858000" y="4038600"/>
            <a:ext cx="914400" cy="457200"/>
          </a:xfrm>
          <a:prstGeom prst="straightConnector1">
            <a:avLst/>
          </a:prstGeom>
          <a:ln w="25400" cmpd="sng">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8" name="Slide Number Placeholder 7"/>
          <p:cNvSpPr>
            <a:spLocks noGrp="1"/>
          </p:cNvSpPr>
          <p:nvPr>
            <p:ph type="sldNum" sz="quarter" idx="12"/>
          </p:nvPr>
        </p:nvSpPr>
        <p:spPr/>
        <p:txBody>
          <a:bodyPr/>
          <a:lstStyle/>
          <a:p>
            <a:fld id="{26C010E4-C3A7-430B-92BB-08F25BDEE22F}" type="slidenum">
              <a:rPr lang="en-US" smtClean="0"/>
              <a:pPr/>
              <a:t>35</a:t>
            </a:fld>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cstate="print"/>
          <a:srcRect/>
          <a:stretch>
            <a:fillRect/>
          </a:stretch>
        </p:blipFill>
        <p:spPr bwMode="auto">
          <a:xfrm>
            <a:off x="218314" y="152400"/>
            <a:ext cx="8620886" cy="6400800"/>
          </a:xfrm>
          <a:prstGeom prst="rect">
            <a:avLst/>
          </a:prstGeom>
          <a:noFill/>
          <a:ln w="9525">
            <a:noFill/>
            <a:miter lim="800000"/>
            <a:headEnd/>
            <a:tailEnd/>
          </a:ln>
        </p:spPr>
      </p:pic>
      <p:sp>
        <p:nvSpPr>
          <p:cNvPr id="3" name="TextBox 2"/>
          <p:cNvSpPr txBox="1"/>
          <p:nvPr/>
        </p:nvSpPr>
        <p:spPr>
          <a:xfrm>
            <a:off x="5867400" y="2667000"/>
            <a:ext cx="2514600" cy="3416320"/>
          </a:xfrm>
          <a:prstGeom prst="rect">
            <a:avLst/>
          </a:prstGeom>
          <a:solidFill>
            <a:srgbClr val="FFFF00"/>
          </a:solidFill>
        </p:spPr>
        <p:txBody>
          <a:bodyPr wrap="square" rtlCol="0">
            <a:spAutoFit/>
          </a:bodyPr>
          <a:lstStyle/>
          <a:p>
            <a:r>
              <a:rPr lang="en-US" b="1" dirty="0"/>
              <a:t>If you make a </a:t>
            </a:r>
            <a:r>
              <a:rPr lang="en-US" b="1" dirty="0" smtClean="0"/>
              <a:t>small mistake</a:t>
            </a:r>
            <a:r>
              <a:rPr lang="en-US" b="1" dirty="0"/>
              <a:t>, go back </a:t>
            </a:r>
            <a:r>
              <a:rPr lang="en-US" b="1" dirty="0" smtClean="0"/>
              <a:t>and correct </a:t>
            </a:r>
            <a:r>
              <a:rPr lang="en-US" b="1" dirty="0"/>
              <a:t>the </a:t>
            </a:r>
            <a:r>
              <a:rPr lang="en-US" b="1" dirty="0" smtClean="0"/>
              <a:t>error(s</a:t>
            </a:r>
            <a:r>
              <a:rPr lang="en-US" b="1" dirty="0"/>
              <a:t>) OR, if</a:t>
            </a:r>
          </a:p>
          <a:p>
            <a:r>
              <a:rPr lang="en-US" b="1" dirty="0"/>
              <a:t>you made mistakes</a:t>
            </a:r>
          </a:p>
          <a:p>
            <a:r>
              <a:rPr lang="en-US" b="1" dirty="0"/>
              <a:t>throughout the domain</a:t>
            </a:r>
            <a:r>
              <a:rPr lang="en-US" b="1" dirty="0" smtClean="0"/>
              <a:t>, click </a:t>
            </a:r>
            <a:r>
              <a:rPr lang="en-US" b="1" dirty="0"/>
              <a:t>on the “</a:t>
            </a:r>
            <a:r>
              <a:rPr lang="en-US" b="1" dirty="0" smtClean="0"/>
              <a:t>Clear Domain</a:t>
            </a:r>
            <a:r>
              <a:rPr lang="en-US" b="1" dirty="0"/>
              <a:t>” link at the top </a:t>
            </a:r>
            <a:r>
              <a:rPr lang="en-US" b="1" dirty="0" smtClean="0"/>
              <a:t>of each </a:t>
            </a:r>
            <a:r>
              <a:rPr lang="en-US" b="1" dirty="0"/>
              <a:t>domain to ERASE</a:t>
            </a:r>
          </a:p>
          <a:p>
            <a:r>
              <a:rPr lang="en-US" b="1" dirty="0"/>
              <a:t>the data entered for </a:t>
            </a:r>
            <a:r>
              <a:rPr lang="en-US" b="1" dirty="0" smtClean="0"/>
              <a:t>that ENTIRE </a:t>
            </a:r>
            <a:r>
              <a:rPr lang="en-US" b="1" dirty="0"/>
              <a:t>domain.</a:t>
            </a:r>
            <a:endParaRPr lang="en-US" dirty="0"/>
          </a:p>
        </p:txBody>
      </p:sp>
      <p:cxnSp>
        <p:nvCxnSpPr>
          <p:cNvPr id="4" name="Straight Arrow Connector 3"/>
          <p:cNvCxnSpPr/>
          <p:nvPr/>
        </p:nvCxnSpPr>
        <p:spPr>
          <a:xfrm rot="5400000" flipH="1" flipV="1">
            <a:off x="6896100" y="1485900"/>
            <a:ext cx="1219200" cy="990600"/>
          </a:xfrm>
          <a:prstGeom prst="straightConnector1">
            <a:avLst/>
          </a:prstGeom>
          <a:ln w="25400" cmpd="sng">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26C010E4-C3A7-430B-92BB-08F25BDEE22F}" type="slidenum">
              <a:rPr lang="en-US" smtClean="0"/>
              <a:pPr/>
              <a:t>36</a:t>
            </a:fld>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3" cstate="print"/>
          <a:srcRect/>
          <a:stretch>
            <a:fillRect/>
          </a:stretch>
        </p:blipFill>
        <p:spPr bwMode="auto">
          <a:xfrm>
            <a:off x="304801" y="152400"/>
            <a:ext cx="8686800" cy="6334125"/>
          </a:xfrm>
          <a:prstGeom prst="rect">
            <a:avLst/>
          </a:prstGeom>
          <a:noFill/>
          <a:ln w="9525">
            <a:noFill/>
            <a:miter lim="800000"/>
            <a:headEnd/>
            <a:tailEnd/>
          </a:ln>
        </p:spPr>
      </p:pic>
      <p:sp>
        <p:nvSpPr>
          <p:cNvPr id="3" name="TextBox 2"/>
          <p:cNvSpPr txBox="1"/>
          <p:nvPr/>
        </p:nvSpPr>
        <p:spPr>
          <a:xfrm>
            <a:off x="3657600" y="2971800"/>
            <a:ext cx="4114800" cy="2862322"/>
          </a:xfrm>
          <a:prstGeom prst="rect">
            <a:avLst/>
          </a:prstGeom>
          <a:solidFill>
            <a:srgbClr val="FFFF00"/>
          </a:solidFill>
        </p:spPr>
        <p:txBody>
          <a:bodyPr wrap="square" rtlCol="0">
            <a:spAutoFit/>
          </a:bodyPr>
          <a:lstStyle/>
          <a:p>
            <a:r>
              <a:rPr lang="en-US" b="1" dirty="0"/>
              <a:t>The left corner of your screen</a:t>
            </a:r>
          </a:p>
          <a:p>
            <a:r>
              <a:rPr lang="en-US" b="1" dirty="0"/>
              <a:t>will indicate a timer. The DCR</a:t>
            </a:r>
          </a:p>
          <a:p>
            <a:r>
              <a:rPr lang="en-US" b="1" dirty="0"/>
              <a:t>will “time-out” in 20 minutes if</a:t>
            </a:r>
          </a:p>
          <a:p>
            <a:r>
              <a:rPr lang="en-US" b="1" dirty="0"/>
              <a:t>there is no activity. (Typing</a:t>
            </a:r>
          </a:p>
          <a:p>
            <a:r>
              <a:rPr lang="en-US" b="1" dirty="0"/>
              <a:t>data is NOT “activity.”)</a:t>
            </a:r>
          </a:p>
          <a:p>
            <a:r>
              <a:rPr lang="en-US" b="1" dirty="0"/>
              <a:t>“Activity” = saving/submitting</a:t>
            </a:r>
          </a:p>
          <a:p>
            <a:r>
              <a:rPr lang="en-US" b="1" dirty="0"/>
              <a:t>data, generating a form,</a:t>
            </a:r>
          </a:p>
          <a:p>
            <a:r>
              <a:rPr lang="en-US" b="1" dirty="0"/>
              <a:t>changing screens, searching</a:t>
            </a:r>
          </a:p>
          <a:p>
            <a:r>
              <a:rPr lang="en-US" b="1" dirty="0"/>
              <a:t>for partners, sorting records,</a:t>
            </a:r>
          </a:p>
          <a:p>
            <a:r>
              <a:rPr lang="en-US" b="1" dirty="0"/>
              <a:t>etc.</a:t>
            </a:r>
            <a:endParaRPr lang="en-US" dirty="0"/>
          </a:p>
        </p:txBody>
      </p:sp>
      <p:cxnSp>
        <p:nvCxnSpPr>
          <p:cNvPr id="4" name="Straight Arrow Connector 3"/>
          <p:cNvCxnSpPr/>
          <p:nvPr/>
        </p:nvCxnSpPr>
        <p:spPr>
          <a:xfrm rot="10800000" flipV="1">
            <a:off x="1371600" y="4419600"/>
            <a:ext cx="2209800" cy="1752600"/>
          </a:xfrm>
          <a:prstGeom prst="straightConnector1">
            <a:avLst/>
          </a:prstGeom>
          <a:ln w="25400" cmpd="sng">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26C010E4-C3A7-430B-92BB-08F25BDEE22F}" type="slidenum">
              <a:rPr lang="en-US" smtClean="0"/>
              <a:pPr/>
              <a:t>37</a:t>
            </a:fld>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Grp="1" noChangeAspect="1" noChangeArrowheads="1"/>
          </p:cNvPicPr>
          <p:nvPr>
            <p:ph idx="1"/>
          </p:nvPr>
        </p:nvPicPr>
        <p:blipFill>
          <a:blip r:embed="rId3" cstate="print"/>
          <a:stretch>
            <a:fillRect/>
          </a:stretch>
        </p:blipFill>
        <p:spPr bwMode="auto">
          <a:xfrm>
            <a:off x="2438400" y="762000"/>
            <a:ext cx="4247173" cy="2819400"/>
          </a:xfrm>
          <a:prstGeom prst="rect">
            <a:avLst/>
          </a:prstGeom>
          <a:noFill/>
          <a:ln w="9525">
            <a:noFill/>
            <a:miter lim="800000"/>
            <a:headEnd/>
            <a:tailEnd/>
          </a:ln>
        </p:spPr>
      </p:pic>
      <p:sp>
        <p:nvSpPr>
          <p:cNvPr id="7" name="Rectangle 6"/>
          <p:cNvSpPr/>
          <p:nvPr/>
        </p:nvSpPr>
        <p:spPr>
          <a:xfrm>
            <a:off x="2209800" y="4038600"/>
            <a:ext cx="4572000" cy="1200329"/>
          </a:xfrm>
          <a:prstGeom prst="rect">
            <a:avLst/>
          </a:prstGeom>
        </p:spPr>
        <p:txBody>
          <a:bodyPr>
            <a:spAutoFit/>
          </a:bodyPr>
          <a:lstStyle/>
          <a:p>
            <a:r>
              <a:rPr lang="en-US" dirty="0"/>
              <a:t>When the DCR is close to timing out, a </a:t>
            </a:r>
            <a:r>
              <a:rPr lang="en-US" dirty="0" smtClean="0"/>
              <a:t>five minute countdown </a:t>
            </a:r>
            <a:r>
              <a:rPr lang="en-US" dirty="0"/>
              <a:t>will be displayed. </a:t>
            </a:r>
            <a:r>
              <a:rPr lang="en-US" dirty="0" smtClean="0"/>
              <a:t>Click “</a:t>
            </a:r>
            <a:r>
              <a:rPr lang="en-US" dirty="0"/>
              <a:t>Yes” to restart the 20-minute timer.</a:t>
            </a:r>
          </a:p>
        </p:txBody>
      </p:sp>
      <p:sp>
        <p:nvSpPr>
          <p:cNvPr id="8" name="Slide Number Placeholder 7"/>
          <p:cNvSpPr>
            <a:spLocks noGrp="1"/>
          </p:cNvSpPr>
          <p:nvPr>
            <p:ph type="sldNum" sz="quarter" idx="12"/>
          </p:nvPr>
        </p:nvSpPr>
        <p:spPr/>
        <p:txBody>
          <a:bodyPr/>
          <a:lstStyle/>
          <a:p>
            <a:fld id="{26C010E4-C3A7-430B-92BB-08F25BDEE22F}" type="slidenum">
              <a:rPr lang="en-US" smtClean="0"/>
              <a:pPr/>
              <a:t>38</a:t>
            </a:fld>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3" cstate="print"/>
          <a:srcRect/>
          <a:stretch>
            <a:fillRect/>
          </a:stretch>
        </p:blipFill>
        <p:spPr bwMode="auto">
          <a:xfrm>
            <a:off x="152400" y="190500"/>
            <a:ext cx="8868512" cy="6667500"/>
          </a:xfrm>
          <a:prstGeom prst="rect">
            <a:avLst/>
          </a:prstGeom>
          <a:noFill/>
          <a:ln w="9525">
            <a:noFill/>
            <a:miter lim="800000"/>
            <a:headEnd/>
            <a:tailEnd/>
          </a:ln>
        </p:spPr>
      </p:pic>
      <p:sp>
        <p:nvSpPr>
          <p:cNvPr id="5" name="TextBox 4"/>
          <p:cNvSpPr txBox="1"/>
          <p:nvPr/>
        </p:nvSpPr>
        <p:spPr>
          <a:xfrm>
            <a:off x="3276600" y="4800600"/>
            <a:ext cx="3657600" cy="2031325"/>
          </a:xfrm>
          <a:prstGeom prst="rect">
            <a:avLst/>
          </a:prstGeom>
          <a:solidFill>
            <a:srgbClr val="FFFF00"/>
          </a:solidFill>
        </p:spPr>
        <p:txBody>
          <a:bodyPr wrap="square" rtlCol="0">
            <a:spAutoFit/>
          </a:bodyPr>
          <a:lstStyle/>
          <a:p>
            <a:r>
              <a:rPr lang="en-US" b="1" dirty="0"/>
              <a:t>When you are finished entering</a:t>
            </a:r>
          </a:p>
          <a:p>
            <a:r>
              <a:rPr lang="en-US" b="1" dirty="0"/>
              <a:t>data for each domain, click on </a:t>
            </a:r>
            <a:r>
              <a:rPr lang="en-US" b="1" dirty="0" smtClean="0"/>
              <a:t>the “</a:t>
            </a:r>
            <a:r>
              <a:rPr lang="en-US" b="1" dirty="0"/>
              <a:t>Save and Continue” link at </a:t>
            </a:r>
            <a:r>
              <a:rPr lang="en-US" b="1" dirty="0" smtClean="0"/>
              <a:t>the end </a:t>
            </a:r>
            <a:r>
              <a:rPr lang="en-US" b="1" dirty="0"/>
              <a:t>of each section to ensure </a:t>
            </a:r>
            <a:r>
              <a:rPr lang="en-US" b="1" dirty="0" smtClean="0"/>
              <a:t>that your </a:t>
            </a:r>
            <a:r>
              <a:rPr lang="en-US" b="1" dirty="0"/>
              <a:t>data are not lost. This </a:t>
            </a:r>
            <a:r>
              <a:rPr lang="en-US" b="1" dirty="0" smtClean="0"/>
              <a:t>will also </a:t>
            </a:r>
            <a:r>
              <a:rPr lang="en-US" b="1" dirty="0"/>
              <a:t>reset the 20-minute timer.</a:t>
            </a:r>
            <a:endParaRPr lang="en-US" dirty="0"/>
          </a:p>
        </p:txBody>
      </p:sp>
      <p:cxnSp>
        <p:nvCxnSpPr>
          <p:cNvPr id="6" name="Straight Arrow Connector 5"/>
          <p:cNvCxnSpPr/>
          <p:nvPr/>
        </p:nvCxnSpPr>
        <p:spPr>
          <a:xfrm>
            <a:off x="6934200" y="5791200"/>
            <a:ext cx="762000" cy="304800"/>
          </a:xfrm>
          <a:prstGeom prst="straightConnector1">
            <a:avLst/>
          </a:prstGeom>
          <a:ln w="25400" cmpd="sng">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8" name="Slide Number Placeholder 7"/>
          <p:cNvSpPr>
            <a:spLocks noGrp="1"/>
          </p:cNvSpPr>
          <p:nvPr>
            <p:ph type="sldNum" sz="quarter" idx="12"/>
          </p:nvPr>
        </p:nvSpPr>
        <p:spPr/>
        <p:txBody>
          <a:bodyPr/>
          <a:lstStyle/>
          <a:p>
            <a:fld id="{26C010E4-C3A7-430B-92BB-08F25BDEE22F}" type="slidenum">
              <a:rPr lang="en-US" smtClean="0"/>
              <a:pPr/>
              <a:t>39</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b="1" dirty="0" smtClean="0"/>
              <a:t>History/Baseline data:</a:t>
            </a:r>
          </a:p>
          <a:p>
            <a:pPr lvl="1"/>
            <a:r>
              <a:rPr lang="en-US" b="1" dirty="0" smtClean="0"/>
              <a:t>Partnership Assessment Form (PAF) –</a:t>
            </a:r>
          </a:p>
          <a:p>
            <a:pPr lvl="2"/>
            <a:r>
              <a:rPr lang="en-US" i="1" dirty="0" smtClean="0"/>
              <a:t>Typically completed ONCE, when partnership is established  (Exception: interruption in services)</a:t>
            </a:r>
          </a:p>
          <a:p>
            <a:endParaRPr lang="en-US" b="1" dirty="0" smtClean="0"/>
          </a:p>
          <a:p>
            <a:r>
              <a:rPr lang="en-US" b="1" dirty="0" smtClean="0"/>
              <a:t>Follow-Up data:</a:t>
            </a:r>
          </a:p>
          <a:p>
            <a:pPr lvl="1"/>
            <a:r>
              <a:rPr lang="en-US" b="1" dirty="0" smtClean="0"/>
              <a:t>Key Event Tracking Form (KET) –</a:t>
            </a:r>
          </a:p>
          <a:p>
            <a:pPr lvl="2"/>
            <a:r>
              <a:rPr lang="en-US" i="1" dirty="0" smtClean="0"/>
              <a:t>Completed when change occurs in key areas</a:t>
            </a:r>
          </a:p>
          <a:p>
            <a:pPr lvl="1"/>
            <a:r>
              <a:rPr lang="en-US" b="1" dirty="0" smtClean="0"/>
              <a:t>Quarterly Assessment (3M) –</a:t>
            </a:r>
            <a:endParaRPr lang="en-US" dirty="0"/>
          </a:p>
        </p:txBody>
      </p:sp>
      <p:sp>
        <p:nvSpPr>
          <p:cNvPr id="3" name="Title 2"/>
          <p:cNvSpPr>
            <a:spLocks noGrp="1"/>
          </p:cNvSpPr>
          <p:nvPr>
            <p:ph type="title"/>
          </p:nvPr>
        </p:nvSpPr>
        <p:spPr/>
        <p:txBody>
          <a:bodyPr>
            <a:normAutofit fontScale="90000"/>
          </a:bodyPr>
          <a:lstStyle/>
          <a:p>
            <a:r>
              <a:rPr lang="en-US" dirty="0" smtClean="0"/>
              <a:t>MHSA FULL SERVICE PARTNERSHIP FORMS</a:t>
            </a:r>
            <a:endParaRPr lang="en-US" dirty="0"/>
          </a:p>
        </p:txBody>
      </p:sp>
      <p:sp>
        <p:nvSpPr>
          <p:cNvPr id="4" name="Slide Number Placeholder 3"/>
          <p:cNvSpPr>
            <a:spLocks noGrp="1"/>
          </p:cNvSpPr>
          <p:nvPr>
            <p:ph type="sldNum" sz="quarter" idx="12"/>
          </p:nvPr>
        </p:nvSpPr>
        <p:spPr/>
        <p:txBody>
          <a:bodyPr/>
          <a:lstStyle/>
          <a:p>
            <a:fld id="{26C010E4-C3A7-430B-92BB-08F25BDEE22F}" type="slidenum">
              <a:rPr lang="en-US" smtClean="0"/>
              <a:pPr/>
              <a:t>4</a:t>
            </a:fld>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b="1" dirty="0" smtClean="0"/>
              <a:t>First screen you see when you enter the DCR</a:t>
            </a:r>
          </a:p>
          <a:p>
            <a:endParaRPr lang="en-US" dirty="0" smtClean="0"/>
          </a:p>
          <a:p>
            <a:r>
              <a:rPr lang="en-US" b="1" dirty="0" smtClean="0"/>
              <a:t>Also accessible using the menu by clicking “Home” </a:t>
            </a:r>
            <a:r>
              <a:rPr lang="en-US" b="1" dirty="0" smtClean="0">
                <a:sym typeface="Wingdings" pitchFamily="2" charset="2"/>
              </a:rPr>
              <a:t></a:t>
            </a:r>
            <a:r>
              <a:rPr lang="en-US" b="1" dirty="0" smtClean="0"/>
              <a:t>“DCR Home”</a:t>
            </a:r>
            <a:endParaRPr lang="en-US" dirty="0"/>
          </a:p>
        </p:txBody>
      </p:sp>
      <p:sp>
        <p:nvSpPr>
          <p:cNvPr id="4" name="Title 3"/>
          <p:cNvSpPr>
            <a:spLocks noGrp="1"/>
          </p:cNvSpPr>
          <p:nvPr>
            <p:ph type="title"/>
          </p:nvPr>
        </p:nvSpPr>
        <p:spPr/>
        <p:txBody>
          <a:bodyPr/>
          <a:lstStyle/>
          <a:p>
            <a:r>
              <a:rPr lang="en-US" dirty="0" smtClean="0"/>
              <a:t>DCR Home</a:t>
            </a:r>
            <a:endParaRPr lang="en-US" dirty="0"/>
          </a:p>
        </p:txBody>
      </p:sp>
      <p:sp>
        <p:nvSpPr>
          <p:cNvPr id="8" name="Slide Number Placeholder 7"/>
          <p:cNvSpPr>
            <a:spLocks noGrp="1"/>
          </p:cNvSpPr>
          <p:nvPr>
            <p:ph type="sldNum" sz="quarter" idx="12"/>
          </p:nvPr>
        </p:nvSpPr>
        <p:spPr/>
        <p:txBody>
          <a:bodyPr/>
          <a:lstStyle/>
          <a:p>
            <a:fld id="{26C010E4-C3A7-430B-92BB-08F25BDEE22F}" type="slidenum">
              <a:rPr lang="en-US" smtClean="0"/>
              <a:pPr/>
              <a:t>40</a:t>
            </a:fld>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3" cstate="print"/>
          <a:srcRect/>
          <a:stretch>
            <a:fillRect/>
          </a:stretch>
        </p:blipFill>
        <p:spPr bwMode="auto">
          <a:xfrm>
            <a:off x="304800" y="304800"/>
            <a:ext cx="8686800" cy="5791200"/>
          </a:xfrm>
          <a:prstGeom prst="rect">
            <a:avLst/>
          </a:prstGeom>
          <a:noFill/>
          <a:ln w="9525">
            <a:noFill/>
            <a:miter lim="800000"/>
            <a:headEnd/>
            <a:tailEnd/>
          </a:ln>
        </p:spPr>
      </p:pic>
      <p:sp>
        <p:nvSpPr>
          <p:cNvPr id="4" name="TextBox 3"/>
          <p:cNvSpPr txBox="1"/>
          <p:nvPr/>
        </p:nvSpPr>
        <p:spPr>
          <a:xfrm>
            <a:off x="4343400" y="1447800"/>
            <a:ext cx="4267200" cy="1754326"/>
          </a:xfrm>
          <a:prstGeom prst="rect">
            <a:avLst/>
          </a:prstGeom>
          <a:solidFill>
            <a:srgbClr val="FFFF00"/>
          </a:solidFill>
        </p:spPr>
        <p:txBody>
          <a:bodyPr wrap="square" rtlCol="0">
            <a:spAutoFit/>
          </a:bodyPr>
          <a:lstStyle/>
          <a:p>
            <a:r>
              <a:rPr lang="en-US" b="1" dirty="0" smtClean="0"/>
              <a:t>This is the DCR home screen</a:t>
            </a:r>
          </a:p>
          <a:p>
            <a:endParaRPr lang="en-US" dirty="0"/>
          </a:p>
          <a:p>
            <a:r>
              <a:rPr lang="en-US" b="1" dirty="0"/>
              <a:t>Indicates the following information:</a:t>
            </a:r>
          </a:p>
          <a:p>
            <a:r>
              <a:rPr lang="en-US" dirty="0"/>
              <a:t>•</a:t>
            </a:r>
            <a:r>
              <a:rPr lang="en-US" b="1" dirty="0"/>
              <a:t>User’s Name</a:t>
            </a:r>
          </a:p>
          <a:p>
            <a:r>
              <a:rPr lang="en-US" dirty="0"/>
              <a:t>•</a:t>
            </a:r>
            <a:r>
              <a:rPr lang="en-US" b="1" dirty="0"/>
              <a:t>County for which you are submitting data</a:t>
            </a:r>
            <a:endParaRPr lang="en-US" dirty="0"/>
          </a:p>
        </p:txBody>
      </p:sp>
      <p:cxnSp>
        <p:nvCxnSpPr>
          <p:cNvPr id="5" name="Straight Arrow Connector 4"/>
          <p:cNvCxnSpPr>
            <a:stCxn id="4" idx="1"/>
          </p:cNvCxnSpPr>
          <p:nvPr/>
        </p:nvCxnSpPr>
        <p:spPr>
          <a:xfrm rot="10800000">
            <a:off x="1066800" y="1828801"/>
            <a:ext cx="3276600" cy="496163"/>
          </a:xfrm>
          <a:prstGeom prst="straightConnector1">
            <a:avLst/>
          </a:prstGeom>
          <a:ln w="25400" cmpd="sng">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8" name="Slide Number Placeholder 7"/>
          <p:cNvSpPr>
            <a:spLocks noGrp="1"/>
          </p:cNvSpPr>
          <p:nvPr>
            <p:ph type="sldNum" sz="quarter" idx="12"/>
          </p:nvPr>
        </p:nvSpPr>
        <p:spPr/>
        <p:txBody>
          <a:bodyPr/>
          <a:lstStyle/>
          <a:p>
            <a:fld id="{26C010E4-C3A7-430B-92BB-08F25BDEE22F}" type="slidenum">
              <a:rPr lang="en-US" smtClean="0"/>
              <a:pPr/>
              <a:t>41</a:t>
            </a:fld>
            <a:endParaRPr lang="en-US"/>
          </a:p>
        </p:txBody>
      </p:sp>
      <p:sp>
        <p:nvSpPr>
          <p:cNvPr id="6" name="Rectangle 5"/>
          <p:cNvSpPr/>
          <p:nvPr/>
        </p:nvSpPr>
        <p:spPr>
          <a:xfrm>
            <a:off x="1371600" y="2819400"/>
            <a:ext cx="1219200" cy="60960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371600" y="4191000"/>
            <a:ext cx="12954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3" cstate="print"/>
          <a:srcRect/>
          <a:stretch>
            <a:fillRect/>
          </a:stretch>
        </p:blipFill>
        <p:spPr bwMode="auto">
          <a:xfrm>
            <a:off x="228600" y="228600"/>
            <a:ext cx="8686800" cy="2895600"/>
          </a:xfrm>
          <a:prstGeom prst="rect">
            <a:avLst/>
          </a:prstGeom>
          <a:noFill/>
          <a:ln w="9525">
            <a:noFill/>
            <a:miter lim="800000"/>
            <a:headEnd/>
            <a:tailEnd/>
          </a:ln>
        </p:spPr>
      </p:pic>
      <p:sp>
        <p:nvSpPr>
          <p:cNvPr id="3" name="Rectangle 2"/>
          <p:cNvSpPr/>
          <p:nvPr/>
        </p:nvSpPr>
        <p:spPr>
          <a:xfrm>
            <a:off x="609600" y="3429000"/>
            <a:ext cx="5943600" cy="1200329"/>
          </a:xfrm>
          <a:prstGeom prst="rect">
            <a:avLst/>
          </a:prstGeom>
          <a:solidFill>
            <a:srgbClr val="FFFF00"/>
          </a:solidFill>
        </p:spPr>
        <p:txBody>
          <a:bodyPr wrap="square">
            <a:spAutoFit/>
          </a:bodyPr>
          <a:lstStyle/>
          <a:p>
            <a:r>
              <a:rPr lang="en-US" b="1" dirty="0"/>
              <a:t>System </a:t>
            </a:r>
            <a:r>
              <a:rPr lang="en-US" b="1" dirty="0" smtClean="0"/>
              <a:t>Messages</a:t>
            </a:r>
          </a:p>
          <a:p>
            <a:endParaRPr lang="en-US" b="1" dirty="0"/>
          </a:p>
          <a:p>
            <a:r>
              <a:rPr lang="en-US" dirty="0"/>
              <a:t>•Displays messages from DMH</a:t>
            </a:r>
          </a:p>
          <a:p>
            <a:r>
              <a:rPr lang="en-US" dirty="0"/>
              <a:t>•Displays messages from County Administrators</a:t>
            </a:r>
          </a:p>
        </p:txBody>
      </p:sp>
      <p:cxnSp>
        <p:nvCxnSpPr>
          <p:cNvPr id="4" name="Straight Arrow Connector 3"/>
          <p:cNvCxnSpPr/>
          <p:nvPr/>
        </p:nvCxnSpPr>
        <p:spPr>
          <a:xfrm rot="5400000" flipH="1" flipV="1">
            <a:off x="1257300" y="2400300"/>
            <a:ext cx="1143000" cy="762000"/>
          </a:xfrm>
          <a:prstGeom prst="straightConnector1">
            <a:avLst/>
          </a:prstGeom>
          <a:ln w="25400" cmpd="sng">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8" name="Slide Number Placeholder 7"/>
          <p:cNvSpPr>
            <a:spLocks noGrp="1"/>
          </p:cNvSpPr>
          <p:nvPr>
            <p:ph type="sldNum" sz="quarter" idx="12"/>
          </p:nvPr>
        </p:nvSpPr>
        <p:spPr/>
        <p:txBody>
          <a:bodyPr/>
          <a:lstStyle/>
          <a:p>
            <a:fld id="{26C010E4-C3A7-430B-92BB-08F25BDEE22F}" type="slidenum">
              <a:rPr lang="en-US" smtClean="0"/>
              <a:pPr/>
              <a:t>42</a:t>
            </a:fld>
            <a:endParaRPr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DCR Home Screen (cont.)</a:t>
            </a:r>
            <a:endParaRPr lang="en-US" dirty="0"/>
          </a:p>
        </p:txBody>
      </p:sp>
      <p:sp>
        <p:nvSpPr>
          <p:cNvPr id="3" name="Content Placeholder 2"/>
          <p:cNvSpPr>
            <a:spLocks noGrp="1"/>
          </p:cNvSpPr>
          <p:nvPr>
            <p:ph idx="1"/>
          </p:nvPr>
        </p:nvSpPr>
        <p:spPr>
          <a:xfrm>
            <a:off x="381000" y="3200400"/>
            <a:ext cx="8229600" cy="2971800"/>
          </a:xfrm>
        </p:spPr>
        <p:txBody>
          <a:bodyPr>
            <a:normAutofit fontScale="92500" lnSpcReduction="10000"/>
          </a:bodyPr>
          <a:lstStyle/>
          <a:p>
            <a:pPr>
              <a:buNone/>
            </a:pPr>
            <a:r>
              <a:rPr lang="en-US" b="1" dirty="0" smtClean="0"/>
              <a:t>Pending Partnership Assessment Form(s)</a:t>
            </a:r>
          </a:p>
          <a:p>
            <a:r>
              <a:rPr lang="en-US" dirty="0" smtClean="0"/>
              <a:t>Displays all PAFs for partners in your group that are not yet complete (i.e., information is missing/incorrect).</a:t>
            </a:r>
          </a:p>
          <a:p>
            <a:pPr lvl="1"/>
            <a:r>
              <a:rPr lang="en-US" dirty="0" smtClean="0"/>
              <a:t>Click on the partner’s name to enter additional PAF data.</a:t>
            </a:r>
          </a:p>
          <a:p>
            <a:r>
              <a:rPr lang="en-US" dirty="0" smtClean="0"/>
              <a:t>Once a PAF is complete, the partner’s name will disappear from the ‘Pending Partnership Assessment Form(s)’ table.</a:t>
            </a:r>
            <a:endParaRPr lang="en-US" dirty="0"/>
          </a:p>
        </p:txBody>
      </p:sp>
      <p:pic>
        <p:nvPicPr>
          <p:cNvPr id="17411" name="Picture 3"/>
          <p:cNvPicPr>
            <a:picLocks noChangeAspect="1" noChangeArrowheads="1"/>
          </p:cNvPicPr>
          <p:nvPr/>
        </p:nvPicPr>
        <p:blipFill>
          <a:blip r:embed="rId3" cstate="print"/>
          <a:srcRect/>
          <a:stretch>
            <a:fillRect/>
          </a:stretch>
        </p:blipFill>
        <p:spPr bwMode="auto">
          <a:xfrm>
            <a:off x="152400" y="1143000"/>
            <a:ext cx="8839200" cy="1905000"/>
          </a:xfrm>
          <a:prstGeom prst="rect">
            <a:avLst/>
          </a:prstGeom>
          <a:noFill/>
          <a:ln w="9525">
            <a:noFill/>
            <a:miter lim="800000"/>
            <a:headEnd/>
            <a:tailEnd/>
          </a:ln>
        </p:spPr>
      </p:pic>
      <p:sp>
        <p:nvSpPr>
          <p:cNvPr id="6" name="Oval 5"/>
          <p:cNvSpPr/>
          <p:nvPr/>
        </p:nvSpPr>
        <p:spPr>
          <a:xfrm>
            <a:off x="1600200" y="1219200"/>
            <a:ext cx="3276600" cy="4572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p:cNvSpPr>
            <a:spLocks noGrp="1"/>
          </p:cNvSpPr>
          <p:nvPr>
            <p:ph type="sldNum" sz="quarter" idx="12"/>
          </p:nvPr>
        </p:nvSpPr>
        <p:spPr/>
        <p:txBody>
          <a:bodyPr/>
          <a:lstStyle/>
          <a:p>
            <a:fld id="{26C010E4-C3A7-430B-92BB-08F25BDEE22F}" type="slidenum">
              <a:rPr lang="en-US" smtClean="0"/>
              <a:pPr/>
              <a:t>43</a:t>
            </a:fld>
            <a:endParaRPr 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DCR Home Screen (cont.)</a:t>
            </a:r>
            <a:endParaRPr lang="en-US" dirty="0"/>
          </a:p>
        </p:txBody>
      </p:sp>
      <p:sp>
        <p:nvSpPr>
          <p:cNvPr id="3" name="Content Placeholder 2"/>
          <p:cNvSpPr>
            <a:spLocks noGrp="1"/>
          </p:cNvSpPr>
          <p:nvPr>
            <p:ph idx="1"/>
          </p:nvPr>
        </p:nvSpPr>
        <p:spPr>
          <a:xfrm>
            <a:off x="381000" y="3048000"/>
            <a:ext cx="8229600" cy="3200400"/>
          </a:xfrm>
        </p:spPr>
        <p:txBody>
          <a:bodyPr>
            <a:normAutofit fontScale="62500" lnSpcReduction="20000"/>
          </a:bodyPr>
          <a:lstStyle/>
          <a:p>
            <a:pPr>
              <a:buNone/>
            </a:pPr>
            <a:r>
              <a:rPr lang="en-US" b="1" dirty="0" smtClean="0"/>
              <a:t>30 Day Key Event Notification(s)</a:t>
            </a:r>
          </a:p>
          <a:p>
            <a:r>
              <a:rPr lang="en-US" dirty="0" smtClean="0"/>
              <a:t>Displays all KETs for partners in your group that have been in one of the following residential settings for 30 days or longer:</a:t>
            </a:r>
          </a:p>
          <a:p>
            <a:pPr lvl="1"/>
            <a:r>
              <a:rPr lang="en-US" dirty="0" smtClean="0"/>
              <a:t>Emergency Shelter /Temporary Housing</a:t>
            </a:r>
          </a:p>
          <a:p>
            <a:pPr lvl="1"/>
            <a:r>
              <a:rPr lang="en-US" dirty="0" smtClean="0"/>
              <a:t>Homeless</a:t>
            </a:r>
          </a:p>
          <a:p>
            <a:pPr lvl="1"/>
            <a:r>
              <a:rPr lang="en-US" dirty="0" smtClean="0"/>
              <a:t>Acute Medical Hospital</a:t>
            </a:r>
          </a:p>
          <a:p>
            <a:pPr lvl="1"/>
            <a:r>
              <a:rPr lang="en-US" dirty="0" smtClean="0"/>
              <a:t>Acute Psychiatric Hospital / Psychiatric Health Facility</a:t>
            </a:r>
          </a:p>
          <a:p>
            <a:pPr lvl="1"/>
            <a:r>
              <a:rPr lang="en-US" dirty="0" smtClean="0"/>
              <a:t>State Psychiatric Hospital</a:t>
            </a:r>
          </a:p>
          <a:p>
            <a:pPr lvl="1"/>
            <a:r>
              <a:rPr lang="en-US" dirty="0" smtClean="0"/>
              <a:t>Juvenile Hall / Camp / Ranch</a:t>
            </a:r>
          </a:p>
          <a:p>
            <a:pPr lvl="1"/>
            <a:r>
              <a:rPr lang="en-US" dirty="0" smtClean="0"/>
              <a:t>Division of Juvenile Justice</a:t>
            </a:r>
          </a:p>
          <a:p>
            <a:pPr lvl="1"/>
            <a:r>
              <a:rPr lang="en-US" dirty="0" smtClean="0"/>
              <a:t>Jail</a:t>
            </a:r>
          </a:p>
          <a:p>
            <a:r>
              <a:rPr lang="en-US" dirty="0" smtClean="0"/>
              <a:t>Click on the partner’s name to view the original KET that generated the notification.</a:t>
            </a:r>
            <a:endParaRPr lang="en-US" dirty="0"/>
          </a:p>
        </p:txBody>
      </p:sp>
      <p:pic>
        <p:nvPicPr>
          <p:cNvPr id="18434" name="Picture 2"/>
          <p:cNvPicPr>
            <a:picLocks noChangeAspect="1" noChangeArrowheads="1"/>
          </p:cNvPicPr>
          <p:nvPr/>
        </p:nvPicPr>
        <p:blipFill>
          <a:blip r:embed="rId3" cstate="print"/>
          <a:srcRect/>
          <a:stretch>
            <a:fillRect/>
          </a:stretch>
        </p:blipFill>
        <p:spPr bwMode="auto">
          <a:xfrm>
            <a:off x="0" y="1295400"/>
            <a:ext cx="8915400" cy="1676400"/>
          </a:xfrm>
          <a:prstGeom prst="rect">
            <a:avLst/>
          </a:prstGeom>
          <a:noFill/>
          <a:ln w="9525">
            <a:noFill/>
            <a:miter lim="800000"/>
            <a:headEnd/>
            <a:tailEnd/>
          </a:ln>
        </p:spPr>
      </p:pic>
      <p:sp>
        <p:nvSpPr>
          <p:cNvPr id="6" name="Oval 5"/>
          <p:cNvSpPr/>
          <p:nvPr/>
        </p:nvSpPr>
        <p:spPr>
          <a:xfrm>
            <a:off x="533400" y="1295400"/>
            <a:ext cx="3276600" cy="4572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p:cNvSpPr>
            <a:spLocks noGrp="1"/>
          </p:cNvSpPr>
          <p:nvPr>
            <p:ph type="sldNum" sz="quarter" idx="12"/>
          </p:nvPr>
        </p:nvSpPr>
        <p:spPr/>
        <p:txBody>
          <a:bodyPr/>
          <a:lstStyle/>
          <a:p>
            <a:fld id="{26C010E4-C3A7-430B-92BB-08F25BDEE22F}" type="slidenum">
              <a:rPr lang="en-US" smtClean="0"/>
              <a:pPr/>
              <a:t>44</a:t>
            </a:fld>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DCR Home Screen (cont.)</a:t>
            </a:r>
            <a:endParaRPr lang="en-US" dirty="0"/>
          </a:p>
        </p:txBody>
      </p:sp>
      <p:sp>
        <p:nvSpPr>
          <p:cNvPr id="3" name="Content Placeholder 2"/>
          <p:cNvSpPr>
            <a:spLocks noGrp="1"/>
          </p:cNvSpPr>
          <p:nvPr>
            <p:ph idx="1"/>
          </p:nvPr>
        </p:nvSpPr>
        <p:spPr>
          <a:xfrm>
            <a:off x="381000" y="3048000"/>
            <a:ext cx="8229600" cy="3200400"/>
          </a:xfrm>
        </p:spPr>
        <p:txBody>
          <a:bodyPr>
            <a:normAutofit fontScale="70000" lnSpcReduction="20000"/>
          </a:bodyPr>
          <a:lstStyle/>
          <a:p>
            <a:pPr>
              <a:buNone/>
            </a:pPr>
            <a:r>
              <a:rPr lang="en-US" b="1" dirty="0" smtClean="0"/>
              <a:t>30 Day Key Event Notification(s), continued…</a:t>
            </a:r>
          </a:p>
          <a:p>
            <a:r>
              <a:rPr lang="en-US" dirty="0" smtClean="0"/>
              <a:t>Ignore the notification if the FSP’s residential status has not changed.</a:t>
            </a:r>
          </a:p>
          <a:p>
            <a:endParaRPr lang="en-US" dirty="0" smtClean="0"/>
          </a:p>
          <a:p>
            <a:r>
              <a:rPr lang="en-US" dirty="0" smtClean="0"/>
              <a:t>If the residential status has changed, a KET must be completed indicating the date of the residential change, as well as the new residential status.</a:t>
            </a:r>
          </a:p>
          <a:p>
            <a:endParaRPr lang="en-US" dirty="0" smtClean="0"/>
          </a:p>
          <a:p>
            <a:r>
              <a:rPr lang="en-US" dirty="0" smtClean="0"/>
              <a:t>To update the KET with the FSP’s </a:t>
            </a:r>
            <a:r>
              <a:rPr lang="en-US" b="1" dirty="0" smtClean="0"/>
              <a:t>NEW Residential </a:t>
            </a:r>
            <a:r>
              <a:rPr lang="en-US" dirty="0" smtClean="0"/>
              <a:t>Information, a </a:t>
            </a:r>
            <a:r>
              <a:rPr lang="en-US" b="1" dirty="0" smtClean="0"/>
              <a:t>NEW KET must be completed.</a:t>
            </a:r>
          </a:p>
          <a:p>
            <a:pPr lvl="1"/>
            <a:r>
              <a:rPr lang="en-US" i="1" dirty="0" smtClean="0"/>
              <a:t>This will be covered in a later section, called “Entering a Key Event Tracking (KET) Form.”</a:t>
            </a:r>
            <a:endParaRPr lang="en-US" dirty="0"/>
          </a:p>
        </p:txBody>
      </p:sp>
      <p:pic>
        <p:nvPicPr>
          <p:cNvPr id="18434" name="Picture 2"/>
          <p:cNvPicPr>
            <a:picLocks noChangeAspect="1" noChangeArrowheads="1"/>
          </p:cNvPicPr>
          <p:nvPr/>
        </p:nvPicPr>
        <p:blipFill>
          <a:blip r:embed="rId3" cstate="print"/>
          <a:srcRect/>
          <a:stretch>
            <a:fillRect/>
          </a:stretch>
        </p:blipFill>
        <p:spPr bwMode="auto">
          <a:xfrm>
            <a:off x="0" y="1295400"/>
            <a:ext cx="8915400" cy="1676400"/>
          </a:xfrm>
          <a:prstGeom prst="rect">
            <a:avLst/>
          </a:prstGeom>
          <a:noFill/>
          <a:ln w="9525">
            <a:noFill/>
            <a:miter lim="800000"/>
            <a:headEnd/>
            <a:tailEnd/>
          </a:ln>
        </p:spPr>
      </p:pic>
      <p:sp>
        <p:nvSpPr>
          <p:cNvPr id="6" name="Oval 5"/>
          <p:cNvSpPr/>
          <p:nvPr/>
        </p:nvSpPr>
        <p:spPr>
          <a:xfrm>
            <a:off x="533400" y="1295400"/>
            <a:ext cx="3276600" cy="4572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p:cNvSpPr>
            <a:spLocks noGrp="1"/>
          </p:cNvSpPr>
          <p:nvPr>
            <p:ph type="sldNum" sz="quarter" idx="12"/>
          </p:nvPr>
        </p:nvSpPr>
        <p:spPr/>
        <p:txBody>
          <a:bodyPr/>
          <a:lstStyle/>
          <a:p>
            <a:fld id="{26C010E4-C3A7-430B-92BB-08F25BDEE22F}" type="slidenum">
              <a:rPr lang="en-US" smtClean="0"/>
              <a:pPr/>
              <a:t>45</a:t>
            </a:fld>
            <a:endParaRPr 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DCR Home Screen (cont.)</a:t>
            </a:r>
            <a:endParaRPr lang="en-US" dirty="0"/>
          </a:p>
        </p:txBody>
      </p:sp>
      <p:pic>
        <p:nvPicPr>
          <p:cNvPr id="19458" name="Picture 2"/>
          <p:cNvPicPr>
            <a:picLocks noChangeAspect="1" noChangeArrowheads="1"/>
          </p:cNvPicPr>
          <p:nvPr/>
        </p:nvPicPr>
        <p:blipFill>
          <a:blip r:embed="rId3" cstate="print"/>
          <a:srcRect/>
          <a:stretch>
            <a:fillRect/>
          </a:stretch>
        </p:blipFill>
        <p:spPr bwMode="auto">
          <a:xfrm>
            <a:off x="152400" y="1143000"/>
            <a:ext cx="8839200" cy="2381250"/>
          </a:xfrm>
          <a:prstGeom prst="rect">
            <a:avLst/>
          </a:prstGeom>
          <a:noFill/>
          <a:ln w="9525">
            <a:noFill/>
            <a:miter lim="800000"/>
            <a:headEnd/>
            <a:tailEnd/>
          </a:ln>
        </p:spPr>
      </p:pic>
      <p:sp>
        <p:nvSpPr>
          <p:cNvPr id="6" name="Oval 5"/>
          <p:cNvSpPr/>
          <p:nvPr/>
        </p:nvSpPr>
        <p:spPr>
          <a:xfrm>
            <a:off x="762000" y="1219200"/>
            <a:ext cx="3276600" cy="4572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1000" y="3429000"/>
            <a:ext cx="8229600" cy="2819400"/>
          </a:xfrm>
        </p:spPr>
        <p:txBody>
          <a:bodyPr>
            <a:normAutofit fontScale="77500" lnSpcReduction="20000"/>
          </a:bodyPr>
          <a:lstStyle/>
          <a:p>
            <a:pPr>
              <a:buNone/>
            </a:pPr>
            <a:r>
              <a:rPr lang="en-US" b="1" dirty="0" smtClean="0"/>
              <a:t>Quarterly Assessment(s) Due</a:t>
            </a:r>
          </a:p>
          <a:p>
            <a:r>
              <a:rPr lang="en-US" dirty="0" smtClean="0"/>
              <a:t>Displays Quarterly Assessments that are due for partners in your group.</a:t>
            </a:r>
          </a:p>
          <a:p>
            <a:pPr lvl="1"/>
            <a:r>
              <a:rPr lang="en-US" dirty="0" smtClean="0"/>
              <a:t>Notifications will appear 15 days prior and 30 days after the FSP’s Quarterly Assessment due date.</a:t>
            </a:r>
          </a:p>
          <a:p>
            <a:r>
              <a:rPr lang="en-US" dirty="0" smtClean="0"/>
              <a:t>Click on the partner’s name to enter Quarterly Assessment data.</a:t>
            </a:r>
          </a:p>
          <a:p>
            <a:r>
              <a:rPr lang="en-US" dirty="0" smtClean="0">
                <a:solidFill>
                  <a:srgbClr val="FF0000"/>
                </a:solidFill>
              </a:rPr>
              <a:t>Note: The Quarterly Assessment information must be collected within this 45-day window, however, </a:t>
            </a:r>
            <a:r>
              <a:rPr lang="en-US" dirty="0" smtClean="0"/>
              <a:t>data entry </a:t>
            </a:r>
            <a:r>
              <a:rPr lang="en-US" dirty="0" smtClean="0">
                <a:solidFill>
                  <a:srgbClr val="FF0000"/>
                </a:solidFill>
              </a:rPr>
              <a:t>may still occur after this 45-day window has passed.</a:t>
            </a:r>
            <a:endParaRPr lang="en-US" dirty="0">
              <a:solidFill>
                <a:srgbClr val="FF0000"/>
              </a:solidFill>
            </a:endParaRPr>
          </a:p>
        </p:txBody>
      </p:sp>
      <p:sp>
        <p:nvSpPr>
          <p:cNvPr id="7" name="Slide Number Placeholder 6"/>
          <p:cNvSpPr>
            <a:spLocks noGrp="1"/>
          </p:cNvSpPr>
          <p:nvPr>
            <p:ph type="sldNum" sz="quarter" idx="12"/>
          </p:nvPr>
        </p:nvSpPr>
        <p:spPr/>
        <p:txBody>
          <a:bodyPr/>
          <a:lstStyle/>
          <a:p>
            <a:fld id="{26C010E4-C3A7-430B-92BB-08F25BDEE22F}" type="slidenum">
              <a:rPr lang="en-US" smtClean="0"/>
              <a:pPr/>
              <a:t>46</a:t>
            </a:fld>
            <a:endParaRPr 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Accessible by clicking on the menu “Partnerships”&gt;“Manage Active Partners”</a:t>
            </a:r>
          </a:p>
          <a:p>
            <a:endParaRPr lang="en-US" b="1" dirty="0" smtClean="0"/>
          </a:p>
          <a:p>
            <a:r>
              <a:rPr lang="en-US" b="1" dirty="0" smtClean="0"/>
              <a:t>Displays all active partners that belong to your group</a:t>
            </a:r>
            <a:endParaRPr lang="en-US" dirty="0"/>
          </a:p>
        </p:txBody>
      </p:sp>
      <p:sp>
        <p:nvSpPr>
          <p:cNvPr id="3" name="Title 2"/>
          <p:cNvSpPr>
            <a:spLocks noGrp="1"/>
          </p:cNvSpPr>
          <p:nvPr>
            <p:ph type="title"/>
          </p:nvPr>
        </p:nvSpPr>
        <p:spPr/>
        <p:txBody>
          <a:bodyPr>
            <a:normAutofit/>
          </a:bodyPr>
          <a:lstStyle/>
          <a:p>
            <a:r>
              <a:rPr lang="en-US" dirty="0" smtClean="0"/>
              <a:t>MANAGE ACTIVE PARTNERS</a:t>
            </a:r>
            <a:endParaRPr lang="en-US" dirty="0"/>
          </a:p>
        </p:txBody>
      </p:sp>
      <p:sp>
        <p:nvSpPr>
          <p:cNvPr id="4" name="Slide Number Placeholder 3"/>
          <p:cNvSpPr>
            <a:spLocks noGrp="1"/>
          </p:cNvSpPr>
          <p:nvPr>
            <p:ph type="sldNum" sz="quarter" idx="12"/>
          </p:nvPr>
        </p:nvSpPr>
        <p:spPr/>
        <p:txBody>
          <a:bodyPr/>
          <a:lstStyle/>
          <a:p>
            <a:fld id="{26C010E4-C3A7-430B-92BB-08F25BDEE22F}" type="slidenum">
              <a:rPr lang="en-US" smtClean="0"/>
              <a:pPr/>
              <a:t>47</a:t>
            </a:fld>
            <a:endParaRPr 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Manage Active Partners (cont.)</a:t>
            </a:r>
            <a:endParaRPr lang="en-US" dirty="0"/>
          </a:p>
        </p:txBody>
      </p:sp>
      <p:pic>
        <p:nvPicPr>
          <p:cNvPr id="20482" name="Picture 2"/>
          <p:cNvPicPr>
            <a:picLocks noGrp="1" noChangeAspect="1" noChangeArrowheads="1"/>
          </p:cNvPicPr>
          <p:nvPr>
            <p:ph idx="1"/>
          </p:nvPr>
        </p:nvPicPr>
        <p:blipFill>
          <a:blip r:embed="rId3" cstate="print"/>
          <a:srcRect/>
          <a:stretch>
            <a:fillRect/>
          </a:stretch>
        </p:blipFill>
        <p:spPr bwMode="auto">
          <a:xfrm>
            <a:off x="533400" y="1148497"/>
            <a:ext cx="7848600" cy="5709503"/>
          </a:xfrm>
          <a:prstGeom prst="rect">
            <a:avLst/>
          </a:prstGeom>
          <a:noFill/>
          <a:ln w="9525">
            <a:noFill/>
            <a:miter lim="800000"/>
            <a:headEnd/>
            <a:tailEnd/>
          </a:ln>
        </p:spPr>
      </p:pic>
      <p:sp>
        <p:nvSpPr>
          <p:cNvPr id="5" name="Oval 4"/>
          <p:cNvSpPr/>
          <p:nvPr/>
        </p:nvSpPr>
        <p:spPr>
          <a:xfrm>
            <a:off x="2057400" y="2743200"/>
            <a:ext cx="2286000" cy="3810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267200" y="3657600"/>
            <a:ext cx="1905000" cy="923330"/>
          </a:xfrm>
          <a:prstGeom prst="rect">
            <a:avLst/>
          </a:prstGeom>
          <a:solidFill>
            <a:srgbClr val="FFFF00"/>
          </a:solidFill>
        </p:spPr>
        <p:txBody>
          <a:bodyPr wrap="square" rtlCol="0">
            <a:spAutoFit/>
          </a:bodyPr>
          <a:lstStyle/>
          <a:p>
            <a:r>
              <a:rPr lang="en-US" b="1" dirty="0"/>
              <a:t>Indicates the</a:t>
            </a:r>
          </a:p>
          <a:p>
            <a:r>
              <a:rPr lang="en-US" b="1" dirty="0"/>
              <a:t>PSC assigned</a:t>
            </a:r>
          </a:p>
          <a:p>
            <a:r>
              <a:rPr lang="en-US" b="1" dirty="0"/>
              <a:t>to the Partner.</a:t>
            </a:r>
            <a:endParaRPr lang="en-US" dirty="0"/>
          </a:p>
        </p:txBody>
      </p:sp>
      <p:sp>
        <p:nvSpPr>
          <p:cNvPr id="7" name="TextBox 6"/>
          <p:cNvSpPr txBox="1"/>
          <p:nvPr/>
        </p:nvSpPr>
        <p:spPr>
          <a:xfrm>
            <a:off x="5791200" y="4724400"/>
            <a:ext cx="2057400" cy="1200329"/>
          </a:xfrm>
          <a:prstGeom prst="rect">
            <a:avLst/>
          </a:prstGeom>
          <a:solidFill>
            <a:srgbClr val="FFFF00"/>
          </a:solidFill>
        </p:spPr>
        <p:txBody>
          <a:bodyPr wrap="square" rtlCol="0">
            <a:spAutoFit/>
          </a:bodyPr>
          <a:lstStyle/>
          <a:p>
            <a:r>
              <a:rPr lang="en-US" b="1" dirty="0"/>
              <a:t>Indicates which</a:t>
            </a:r>
          </a:p>
          <a:p>
            <a:r>
              <a:rPr lang="en-US" b="1" dirty="0"/>
              <a:t>Partner’s PAF</a:t>
            </a:r>
          </a:p>
          <a:p>
            <a:r>
              <a:rPr lang="en-US" b="1" dirty="0"/>
              <a:t>forms are not</a:t>
            </a:r>
          </a:p>
          <a:p>
            <a:r>
              <a:rPr lang="en-US" b="1" dirty="0"/>
              <a:t>complete.</a:t>
            </a:r>
            <a:endParaRPr lang="en-US" dirty="0"/>
          </a:p>
        </p:txBody>
      </p:sp>
      <p:cxnSp>
        <p:nvCxnSpPr>
          <p:cNvPr id="9" name="Straight Arrow Connector 8"/>
          <p:cNvCxnSpPr>
            <a:stCxn id="6" idx="0"/>
          </p:cNvCxnSpPr>
          <p:nvPr/>
        </p:nvCxnSpPr>
        <p:spPr>
          <a:xfrm rot="5400000" flipH="1" flipV="1">
            <a:off x="5619750" y="2952750"/>
            <a:ext cx="304800" cy="1104900"/>
          </a:xfrm>
          <a:prstGeom prst="straightConnector1">
            <a:avLst/>
          </a:prstGeom>
          <a:ln w="381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5400000" flipH="1" flipV="1">
            <a:off x="6477000" y="3657600"/>
            <a:ext cx="1219200" cy="762000"/>
          </a:xfrm>
          <a:prstGeom prst="straightConnector1">
            <a:avLst/>
          </a:prstGeom>
          <a:ln w="3810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13" name="Slide Number Placeholder 12"/>
          <p:cNvSpPr>
            <a:spLocks noGrp="1"/>
          </p:cNvSpPr>
          <p:nvPr>
            <p:ph type="sldNum" sz="quarter" idx="12"/>
          </p:nvPr>
        </p:nvSpPr>
        <p:spPr/>
        <p:txBody>
          <a:bodyPr/>
          <a:lstStyle/>
          <a:p>
            <a:fld id="{26C010E4-C3A7-430B-92BB-08F25BDEE22F}" type="slidenum">
              <a:rPr lang="en-US" smtClean="0"/>
              <a:pPr/>
              <a:t>48</a:t>
            </a:fld>
            <a:endParaRPr 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Manage Active Partners (cont.)</a:t>
            </a:r>
            <a:endParaRPr lang="en-US" dirty="0"/>
          </a:p>
        </p:txBody>
      </p:sp>
      <p:pic>
        <p:nvPicPr>
          <p:cNvPr id="21506" name="Picture 2"/>
          <p:cNvPicPr>
            <a:picLocks noGrp="1" noChangeAspect="1" noChangeArrowheads="1"/>
          </p:cNvPicPr>
          <p:nvPr>
            <p:ph idx="1"/>
          </p:nvPr>
        </p:nvPicPr>
        <p:blipFill>
          <a:blip r:embed="rId3" cstate="print"/>
          <a:srcRect/>
          <a:stretch>
            <a:fillRect/>
          </a:stretch>
        </p:blipFill>
        <p:spPr bwMode="auto">
          <a:xfrm>
            <a:off x="533400" y="1162341"/>
            <a:ext cx="7696200" cy="5695659"/>
          </a:xfrm>
          <a:prstGeom prst="rect">
            <a:avLst/>
          </a:prstGeom>
          <a:noFill/>
          <a:ln w="9525">
            <a:noFill/>
            <a:miter lim="800000"/>
            <a:headEnd/>
            <a:tailEnd/>
          </a:ln>
        </p:spPr>
      </p:pic>
      <p:sp>
        <p:nvSpPr>
          <p:cNvPr id="6" name="Oval 5"/>
          <p:cNvSpPr/>
          <p:nvPr/>
        </p:nvSpPr>
        <p:spPr>
          <a:xfrm>
            <a:off x="1828800" y="2590800"/>
            <a:ext cx="1447800" cy="3810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2133600" y="4343400"/>
            <a:ext cx="5791200" cy="25146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219200" y="1752600"/>
            <a:ext cx="4953000" cy="646331"/>
          </a:xfrm>
          <a:prstGeom prst="rect">
            <a:avLst/>
          </a:prstGeom>
          <a:solidFill>
            <a:srgbClr val="FFFF00"/>
          </a:solidFill>
        </p:spPr>
        <p:txBody>
          <a:bodyPr wrap="square" rtlCol="0">
            <a:spAutoFit/>
          </a:bodyPr>
          <a:lstStyle/>
          <a:p>
            <a:r>
              <a:rPr lang="en-US" b="1" dirty="0"/>
              <a:t>Click on a partner’s name to view his/her assessment history</a:t>
            </a:r>
            <a:endParaRPr lang="en-US" dirty="0"/>
          </a:p>
        </p:txBody>
      </p:sp>
      <p:cxnSp>
        <p:nvCxnSpPr>
          <p:cNvPr id="9" name="Straight Arrow Connector 8"/>
          <p:cNvCxnSpPr/>
          <p:nvPr/>
        </p:nvCxnSpPr>
        <p:spPr>
          <a:xfrm>
            <a:off x="2514600" y="3048000"/>
            <a:ext cx="1524000" cy="1295400"/>
          </a:xfrm>
          <a:prstGeom prst="straightConnector1">
            <a:avLst/>
          </a:prstGeom>
          <a:ln w="3810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11" name="Slide Number Placeholder 10"/>
          <p:cNvSpPr>
            <a:spLocks noGrp="1"/>
          </p:cNvSpPr>
          <p:nvPr>
            <p:ph type="sldNum" sz="quarter" idx="12"/>
          </p:nvPr>
        </p:nvSpPr>
        <p:spPr/>
        <p:txBody>
          <a:bodyPr/>
          <a:lstStyle/>
          <a:p>
            <a:fld id="{26C010E4-C3A7-430B-92BB-08F25BDEE22F}" type="slidenum">
              <a:rPr lang="en-US" smtClean="0"/>
              <a:pPr/>
              <a:t>49</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55000" lnSpcReduction="20000"/>
          </a:bodyPr>
          <a:lstStyle/>
          <a:p>
            <a:r>
              <a:rPr lang="en-US" b="1" dirty="0" smtClean="0"/>
              <a:t>Residential History (includes hospitalization &amp; incarceration): </a:t>
            </a:r>
            <a:r>
              <a:rPr lang="en-US" dirty="0" smtClean="0"/>
              <a:t>Where the partner is sleeping now, where he/she was sleeping last night and where he/she has been living for the past 12 months</a:t>
            </a:r>
          </a:p>
          <a:p>
            <a:r>
              <a:rPr lang="en-US" b="1" dirty="0" smtClean="0"/>
              <a:t>Education: </a:t>
            </a:r>
            <a:r>
              <a:rPr lang="en-US" dirty="0" smtClean="0"/>
              <a:t>Highest level of education, current and past school attendance and grades, current and past participation in other types of educational settings</a:t>
            </a:r>
          </a:p>
          <a:p>
            <a:r>
              <a:rPr lang="en-US" b="1" dirty="0" smtClean="0"/>
              <a:t>Employment: </a:t>
            </a:r>
            <a:r>
              <a:rPr lang="en-US" dirty="0" smtClean="0"/>
              <a:t>Current and past participation in various employment settings, average hourly wages and average hours worked per week now and over the past 12 months</a:t>
            </a:r>
          </a:p>
          <a:p>
            <a:r>
              <a:rPr lang="en-US" b="1" dirty="0" smtClean="0"/>
              <a:t>Sources of Financial Support: </a:t>
            </a:r>
            <a:r>
              <a:rPr lang="en-US" dirty="0" smtClean="0"/>
              <a:t>Current and historical source of financial support</a:t>
            </a:r>
          </a:p>
          <a:p>
            <a:r>
              <a:rPr lang="en-US" b="1" dirty="0" smtClean="0"/>
              <a:t>Legal Issues/Designations: </a:t>
            </a:r>
            <a:r>
              <a:rPr lang="en-US" dirty="0" smtClean="0"/>
              <a:t>Current and historical involvement with the legal and criminal justice system, foster care status, custody status of children</a:t>
            </a:r>
          </a:p>
          <a:p>
            <a:r>
              <a:rPr lang="en-US" b="1" dirty="0" smtClean="0"/>
              <a:t>Emergency Intervention: </a:t>
            </a:r>
            <a:r>
              <a:rPr lang="en-US" dirty="0" smtClean="0"/>
              <a:t>Number of physical health-related and mental health/substance abuse-related emergency interventions over the past 12 months</a:t>
            </a:r>
          </a:p>
          <a:p>
            <a:r>
              <a:rPr lang="en-US" b="1" dirty="0" smtClean="0"/>
              <a:t>Health Status: </a:t>
            </a:r>
            <a:r>
              <a:rPr lang="en-US" dirty="0" smtClean="0"/>
              <a:t>Whether the partner has or had access to a primary care physician over the past 12 months</a:t>
            </a:r>
          </a:p>
          <a:p>
            <a:r>
              <a:rPr lang="en-US" b="1" dirty="0" smtClean="0"/>
              <a:t>Substance Abuse: </a:t>
            </a:r>
            <a:r>
              <a:rPr lang="en-US" dirty="0" smtClean="0"/>
              <a:t>Whether the partner has a co-occurring mental health/substance use problem and whether they are receiving treatment for their substance use issues.</a:t>
            </a:r>
            <a:endParaRPr lang="en-US" dirty="0"/>
          </a:p>
        </p:txBody>
      </p:sp>
      <p:sp>
        <p:nvSpPr>
          <p:cNvPr id="3" name="Title 2"/>
          <p:cNvSpPr>
            <a:spLocks noGrp="1"/>
          </p:cNvSpPr>
          <p:nvPr>
            <p:ph type="title"/>
          </p:nvPr>
        </p:nvSpPr>
        <p:spPr/>
        <p:txBody>
          <a:bodyPr>
            <a:normAutofit fontScale="90000"/>
          </a:bodyPr>
          <a:lstStyle/>
          <a:p>
            <a:r>
              <a:rPr lang="en-US" dirty="0" smtClean="0"/>
              <a:t>PARTNERSHIP ASSESSMENT FORM</a:t>
            </a:r>
            <a:endParaRPr lang="en-US" dirty="0"/>
          </a:p>
        </p:txBody>
      </p:sp>
      <p:sp>
        <p:nvSpPr>
          <p:cNvPr id="4" name="Slide Number Placeholder 3"/>
          <p:cNvSpPr>
            <a:spLocks noGrp="1"/>
          </p:cNvSpPr>
          <p:nvPr>
            <p:ph type="sldNum" sz="quarter" idx="12"/>
          </p:nvPr>
        </p:nvSpPr>
        <p:spPr/>
        <p:txBody>
          <a:bodyPr/>
          <a:lstStyle/>
          <a:p>
            <a:fld id="{26C010E4-C3A7-430B-92BB-08F25BDEE22F}" type="slidenum">
              <a:rPr lang="en-US" smtClean="0"/>
              <a:pPr/>
              <a:t>5</a:t>
            </a:fld>
            <a:endParaRPr 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Manage Active Partners (cont.)</a:t>
            </a:r>
            <a:endParaRPr lang="en-US" dirty="0"/>
          </a:p>
        </p:txBody>
      </p:sp>
      <p:pic>
        <p:nvPicPr>
          <p:cNvPr id="22530" name="Picture 2"/>
          <p:cNvPicPr>
            <a:picLocks noGrp="1" noChangeAspect="1" noChangeArrowheads="1"/>
          </p:cNvPicPr>
          <p:nvPr>
            <p:ph idx="1"/>
          </p:nvPr>
        </p:nvPicPr>
        <p:blipFill>
          <a:blip r:embed="rId3" cstate="print"/>
          <a:srcRect/>
          <a:stretch>
            <a:fillRect/>
          </a:stretch>
        </p:blipFill>
        <p:spPr bwMode="auto">
          <a:xfrm>
            <a:off x="762000" y="1142999"/>
            <a:ext cx="7696200" cy="5695659"/>
          </a:xfrm>
          <a:prstGeom prst="rect">
            <a:avLst/>
          </a:prstGeom>
          <a:noFill/>
          <a:ln w="9525">
            <a:noFill/>
            <a:miter lim="800000"/>
            <a:headEnd/>
            <a:tailEnd/>
          </a:ln>
        </p:spPr>
      </p:pic>
      <p:sp>
        <p:nvSpPr>
          <p:cNvPr id="6" name="TextBox 5"/>
          <p:cNvSpPr txBox="1"/>
          <p:nvPr/>
        </p:nvSpPr>
        <p:spPr>
          <a:xfrm>
            <a:off x="5410200" y="3810000"/>
            <a:ext cx="2362200" cy="923330"/>
          </a:xfrm>
          <a:prstGeom prst="rect">
            <a:avLst/>
          </a:prstGeom>
          <a:solidFill>
            <a:srgbClr val="FFFF00"/>
          </a:solidFill>
        </p:spPr>
        <p:txBody>
          <a:bodyPr wrap="square" rtlCol="0">
            <a:spAutoFit/>
          </a:bodyPr>
          <a:lstStyle/>
          <a:p>
            <a:r>
              <a:rPr lang="en-US" b="1" dirty="0"/>
              <a:t>Access entry screens to submit</a:t>
            </a:r>
          </a:p>
          <a:p>
            <a:r>
              <a:rPr lang="en-US" b="1" dirty="0"/>
              <a:t>NEW records.</a:t>
            </a:r>
            <a:endParaRPr lang="en-US" dirty="0"/>
          </a:p>
        </p:txBody>
      </p:sp>
      <p:cxnSp>
        <p:nvCxnSpPr>
          <p:cNvPr id="7" name="Straight Arrow Connector 6"/>
          <p:cNvCxnSpPr/>
          <p:nvPr/>
        </p:nvCxnSpPr>
        <p:spPr>
          <a:xfrm rot="10800000" flipV="1">
            <a:off x="5562600" y="4724400"/>
            <a:ext cx="1143000" cy="533400"/>
          </a:xfrm>
          <a:prstGeom prst="straightConnector1">
            <a:avLst/>
          </a:prstGeom>
          <a:ln w="381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rot="5400000">
            <a:off x="6362700" y="4991100"/>
            <a:ext cx="609600" cy="76200"/>
          </a:xfrm>
          <a:prstGeom prst="straightConnector1">
            <a:avLst/>
          </a:prstGeom>
          <a:ln w="3810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15" name="Slide Number Placeholder 14"/>
          <p:cNvSpPr>
            <a:spLocks noGrp="1"/>
          </p:cNvSpPr>
          <p:nvPr>
            <p:ph type="sldNum" sz="quarter" idx="12"/>
          </p:nvPr>
        </p:nvSpPr>
        <p:spPr/>
        <p:txBody>
          <a:bodyPr/>
          <a:lstStyle/>
          <a:p>
            <a:fld id="{26C010E4-C3A7-430B-92BB-08F25BDEE22F}" type="slidenum">
              <a:rPr lang="en-US" smtClean="0"/>
              <a:pPr/>
              <a:t>50</a:t>
            </a:fld>
            <a:endParaRPr 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Manage Active Partners (cont.)</a:t>
            </a:r>
            <a:endParaRPr lang="en-US" dirty="0"/>
          </a:p>
        </p:txBody>
      </p:sp>
      <p:pic>
        <p:nvPicPr>
          <p:cNvPr id="23554" name="Picture 2"/>
          <p:cNvPicPr>
            <a:picLocks noGrp="1" noChangeAspect="1" noChangeArrowheads="1"/>
          </p:cNvPicPr>
          <p:nvPr>
            <p:ph idx="1"/>
          </p:nvPr>
        </p:nvPicPr>
        <p:blipFill>
          <a:blip r:embed="rId3" cstate="print"/>
          <a:srcRect/>
          <a:stretch>
            <a:fillRect/>
          </a:stretch>
        </p:blipFill>
        <p:spPr bwMode="auto">
          <a:xfrm>
            <a:off x="609600" y="1142999"/>
            <a:ext cx="7696200" cy="5695659"/>
          </a:xfrm>
          <a:prstGeom prst="rect">
            <a:avLst/>
          </a:prstGeom>
          <a:noFill/>
          <a:ln w="9525">
            <a:noFill/>
            <a:miter lim="800000"/>
            <a:headEnd/>
            <a:tailEnd/>
          </a:ln>
        </p:spPr>
      </p:pic>
      <p:sp>
        <p:nvSpPr>
          <p:cNvPr id="6" name="TextBox 5"/>
          <p:cNvSpPr txBox="1"/>
          <p:nvPr/>
        </p:nvSpPr>
        <p:spPr>
          <a:xfrm>
            <a:off x="4495800" y="3657600"/>
            <a:ext cx="3124200" cy="1754326"/>
          </a:xfrm>
          <a:prstGeom prst="rect">
            <a:avLst/>
          </a:prstGeom>
          <a:solidFill>
            <a:srgbClr val="FFFF00"/>
          </a:solidFill>
        </p:spPr>
        <p:txBody>
          <a:bodyPr wrap="square" rtlCol="0">
            <a:spAutoFit/>
          </a:bodyPr>
          <a:lstStyle/>
          <a:p>
            <a:r>
              <a:rPr lang="en-US" b="1" dirty="0"/>
              <a:t>Access “history” links to </a:t>
            </a:r>
            <a:r>
              <a:rPr lang="en-US" b="1" dirty="0" smtClean="0"/>
              <a:t>VIEW or </a:t>
            </a:r>
            <a:r>
              <a:rPr lang="en-US" b="1" dirty="0"/>
              <a:t>EDIT previously </a:t>
            </a:r>
            <a:r>
              <a:rPr lang="en-US" b="1" dirty="0" smtClean="0"/>
              <a:t>submitted data</a:t>
            </a:r>
            <a:r>
              <a:rPr lang="en-US" b="1" dirty="0"/>
              <a:t>. (Note: Information will be</a:t>
            </a:r>
          </a:p>
          <a:p>
            <a:r>
              <a:rPr lang="en-US" b="1" dirty="0"/>
              <a:t>overwritten if you make </a:t>
            </a:r>
            <a:r>
              <a:rPr lang="en-US" b="1" dirty="0" smtClean="0"/>
              <a:t>changes to </a:t>
            </a:r>
            <a:r>
              <a:rPr lang="en-US" b="1" dirty="0"/>
              <a:t>these.)</a:t>
            </a:r>
            <a:endParaRPr lang="en-US" dirty="0"/>
          </a:p>
        </p:txBody>
      </p:sp>
      <p:cxnSp>
        <p:nvCxnSpPr>
          <p:cNvPr id="7" name="Straight Arrow Connector 6"/>
          <p:cNvCxnSpPr/>
          <p:nvPr/>
        </p:nvCxnSpPr>
        <p:spPr>
          <a:xfrm rot="10800000" flipV="1">
            <a:off x="5105400" y="5410200"/>
            <a:ext cx="914400" cy="381000"/>
          </a:xfrm>
          <a:prstGeom prst="straightConnector1">
            <a:avLst/>
          </a:prstGeom>
          <a:ln w="381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6019800" y="5410200"/>
            <a:ext cx="457200" cy="381000"/>
          </a:xfrm>
          <a:prstGeom prst="straightConnector1">
            <a:avLst/>
          </a:prstGeom>
          <a:ln w="3810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11" name="Slide Number Placeholder 10"/>
          <p:cNvSpPr>
            <a:spLocks noGrp="1"/>
          </p:cNvSpPr>
          <p:nvPr>
            <p:ph type="sldNum" sz="quarter" idx="12"/>
          </p:nvPr>
        </p:nvSpPr>
        <p:spPr/>
        <p:txBody>
          <a:bodyPr/>
          <a:lstStyle/>
          <a:p>
            <a:fld id="{26C010E4-C3A7-430B-92BB-08F25BDEE22F}" type="slidenum">
              <a:rPr lang="en-US" smtClean="0"/>
              <a:pPr/>
              <a:t>51</a:t>
            </a:fld>
            <a:endParaRPr 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rmAutofit/>
          </a:bodyPr>
          <a:lstStyle/>
          <a:p>
            <a:r>
              <a:rPr lang="en-US" dirty="0" smtClean="0"/>
              <a:t>ENTERING A PARTNER FOR THE FIRST TIME</a:t>
            </a:r>
            <a:endParaRPr lang="en-US" dirty="0"/>
          </a:p>
        </p:txBody>
      </p:sp>
      <p:sp>
        <p:nvSpPr>
          <p:cNvPr id="4" name="Subtitle 3"/>
          <p:cNvSpPr>
            <a:spLocks noGrp="1"/>
          </p:cNvSpPr>
          <p:nvPr>
            <p:ph type="subTitle" idx="1"/>
          </p:nvPr>
        </p:nvSpPr>
        <p:spPr/>
        <p:txBody>
          <a:bodyPr>
            <a:normAutofit/>
          </a:bodyPr>
          <a:lstStyle/>
          <a:p>
            <a:r>
              <a:rPr lang="en-US" sz="2000" dirty="0" smtClean="0">
                <a:solidFill>
                  <a:srgbClr val="FF0000"/>
                </a:solidFill>
              </a:rPr>
              <a:t>Note: A partner’s PAF form must be key-entered into the DCR </a:t>
            </a:r>
            <a:r>
              <a:rPr lang="en-US" sz="2000" b="1" u="sng" dirty="0" smtClean="0">
                <a:solidFill>
                  <a:srgbClr val="FF0000"/>
                </a:solidFill>
              </a:rPr>
              <a:t>BEFORE</a:t>
            </a:r>
            <a:r>
              <a:rPr lang="en-US" sz="2000" dirty="0" smtClean="0">
                <a:solidFill>
                  <a:srgbClr val="FF0000"/>
                </a:solidFill>
              </a:rPr>
              <a:t> other assessments can be added.</a:t>
            </a:r>
            <a:endParaRPr lang="en-US" sz="2000" dirty="0">
              <a:solidFill>
                <a:srgbClr val="FF0000"/>
              </a:solidFill>
            </a:endParaRPr>
          </a:p>
        </p:txBody>
      </p:sp>
      <p:sp>
        <p:nvSpPr>
          <p:cNvPr id="5" name="Slide Number Placeholder 4"/>
          <p:cNvSpPr>
            <a:spLocks noGrp="1"/>
          </p:cNvSpPr>
          <p:nvPr>
            <p:ph type="sldNum" sz="quarter" idx="12"/>
          </p:nvPr>
        </p:nvSpPr>
        <p:spPr/>
        <p:txBody>
          <a:bodyPr/>
          <a:lstStyle/>
          <a:p>
            <a:fld id="{26C010E4-C3A7-430B-92BB-08F25BDEE22F}" type="slidenum">
              <a:rPr lang="en-US" smtClean="0"/>
              <a:pPr/>
              <a:t>52</a:t>
            </a:fld>
            <a:endParaRPr lang="en-US"/>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3" cstate="print"/>
          <a:srcRect/>
          <a:stretch>
            <a:fillRect/>
          </a:stretch>
        </p:blipFill>
        <p:spPr bwMode="auto">
          <a:xfrm>
            <a:off x="0" y="0"/>
            <a:ext cx="9144000" cy="4438650"/>
          </a:xfrm>
          <a:prstGeom prst="rect">
            <a:avLst/>
          </a:prstGeom>
          <a:noFill/>
          <a:ln w="9525">
            <a:noFill/>
            <a:miter lim="800000"/>
            <a:headEnd/>
            <a:tailEnd/>
          </a:ln>
        </p:spPr>
      </p:pic>
      <p:sp>
        <p:nvSpPr>
          <p:cNvPr id="7" name="Content Placeholder 6"/>
          <p:cNvSpPr>
            <a:spLocks noGrp="1"/>
          </p:cNvSpPr>
          <p:nvPr>
            <p:ph idx="1"/>
          </p:nvPr>
        </p:nvSpPr>
        <p:spPr>
          <a:xfrm>
            <a:off x="457200" y="4572000"/>
            <a:ext cx="8229600" cy="1435291"/>
          </a:xfrm>
        </p:spPr>
        <p:txBody>
          <a:bodyPr>
            <a:normAutofit fontScale="92500"/>
          </a:bodyPr>
          <a:lstStyle/>
          <a:p>
            <a:r>
              <a:rPr lang="en-US" b="1" dirty="0" smtClean="0"/>
              <a:t>Adding a new partner:</a:t>
            </a:r>
          </a:p>
          <a:p>
            <a:pPr lvl="1"/>
            <a:r>
              <a:rPr lang="en-US" dirty="0" smtClean="0"/>
              <a:t>On Home screen, Go to the PARTNERSHIPS menu option</a:t>
            </a:r>
          </a:p>
          <a:p>
            <a:pPr lvl="1"/>
            <a:r>
              <a:rPr lang="en-US" dirty="0" smtClean="0"/>
              <a:t>Select “Add New Partner (PAF)”</a:t>
            </a:r>
            <a:endParaRPr lang="en-US" dirty="0"/>
          </a:p>
        </p:txBody>
      </p:sp>
      <p:sp>
        <p:nvSpPr>
          <p:cNvPr id="8" name="Oval 7"/>
          <p:cNvSpPr/>
          <p:nvPr/>
        </p:nvSpPr>
        <p:spPr>
          <a:xfrm>
            <a:off x="1981200" y="1295400"/>
            <a:ext cx="2133600" cy="8382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8"/>
          <p:cNvSpPr>
            <a:spLocks noGrp="1"/>
          </p:cNvSpPr>
          <p:nvPr>
            <p:ph type="sldNum" sz="quarter" idx="12"/>
          </p:nvPr>
        </p:nvSpPr>
        <p:spPr/>
        <p:txBody>
          <a:bodyPr/>
          <a:lstStyle/>
          <a:p>
            <a:fld id="{26C010E4-C3A7-430B-92BB-08F25BDEE22F}" type="slidenum">
              <a:rPr lang="en-US" smtClean="0"/>
              <a:pPr/>
              <a:t>53</a:t>
            </a:fld>
            <a:endParaRPr lang="en-US"/>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3" cstate="print"/>
          <a:srcRect/>
          <a:stretch>
            <a:fillRect/>
          </a:stretch>
        </p:blipFill>
        <p:spPr bwMode="auto">
          <a:xfrm>
            <a:off x="0" y="0"/>
            <a:ext cx="9344025" cy="6886575"/>
          </a:xfrm>
          <a:prstGeom prst="rect">
            <a:avLst/>
          </a:prstGeom>
          <a:noFill/>
          <a:ln w="9525">
            <a:noFill/>
            <a:miter lim="800000"/>
            <a:headEnd/>
            <a:tailEnd/>
          </a:ln>
        </p:spPr>
      </p:pic>
      <p:sp>
        <p:nvSpPr>
          <p:cNvPr id="3" name="Rectangle 2"/>
          <p:cNvSpPr/>
          <p:nvPr/>
        </p:nvSpPr>
        <p:spPr>
          <a:xfrm>
            <a:off x="1828800" y="4267200"/>
            <a:ext cx="4572000" cy="923330"/>
          </a:xfrm>
          <a:prstGeom prst="rect">
            <a:avLst/>
          </a:prstGeom>
          <a:solidFill>
            <a:srgbClr val="FFFF00"/>
          </a:solidFill>
        </p:spPr>
        <p:txBody>
          <a:bodyPr>
            <a:spAutoFit/>
          </a:bodyPr>
          <a:lstStyle/>
          <a:p>
            <a:r>
              <a:rPr lang="en-US" b="1" dirty="0"/>
              <a:t>Adding a new partner:</a:t>
            </a:r>
          </a:p>
          <a:p>
            <a:r>
              <a:rPr lang="en-US" dirty="0"/>
              <a:t>• Key-enter the Partner’s Date of Birth</a:t>
            </a:r>
          </a:p>
          <a:p>
            <a:r>
              <a:rPr lang="en-US" dirty="0"/>
              <a:t>(format: mm/</a:t>
            </a:r>
            <a:r>
              <a:rPr lang="en-US" dirty="0" err="1"/>
              <a:t>dd</a:t>
            </a:r>
            <a:r>
              <a:rPr lang="en-US" dirty="0"/>
              <a:t>/</a:t>
            </a:r>
            <a:r>
              <a:rPr lang="en-US" dirty="0" err="1"/>
              <a:t>yyyy</a:t>
            </a:r>
            <a:r>
              <a:rPr lang="en-US" dirty="0"/>
              <a:t>)</a:t>
            </a:r>
          </a:p>
        </p:txBody>
      </p:sp>
      <p:sp>
        <p:nvSpPr>
          <p:cNvPr id="5" name="Slide Number Placeholder 4"/>
          <p:cNvSpPr>
            <a:spLocks noGrp="1"/>
          </p:cNvSpPr>
          <p:nvPr>
            <p:ph type="sldNum" sz="quarter" idx="12"/>
          </p:nvPr>
        </p:nvSpPr>
        <p:spPr/>
        <p:txBody>
          <a:bodyPr/>
          <a:lstStyle/>
          <a:p>
            <a:fld id="{26C010E4-C3A7-430B-92BB-08F25BDEE22F}" type="slidenum">
              <a:rPr lang="en-US" smtClean="0"/>
              <a:pPr/>
              <a:t>54</a:t>
            </a:fld>
            <a:endParaRPr lang="en-US"/>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3" cstate="print"/>
          <a:srcRect/>
          <a:stretch>
            <a:fillRect/>
          </a:stretch>
        </p:blipFill>
        <p:spPr bwMode="auto">
          <a:xfrm>
            <a:off x="0" y="0"/>
            <a:ext cx="9344025" cy="6915150"/>
          </a:xfrm>
          <a:prstGeom prst="rect">
            <a:avLst/>
          </a:prstGeom>
          <a:noFill/>
          <a:ln w="9525">
            <a:noFill/>
            <a:miter lim="800000"/>
            <a:headEnd/>
            <a:tailEnd/>
          </a:ln>
        </p:spPr>
      </p:pic>
      <p:sp>
        <p:nvSpPr>
          <p:cNvPr id="3" name="Rectangle 2"/>
          <p:cNvSpPr/>
          <p:nvPr/>
        </p:nvSpPr>
        <p:spPr>
          <a:xfrm>
            <a:off x="1905000" y="4343400"/>
            <a:ext cx="4572000" cy="1200329"/>
          </a:xfrm>
          <a:prstGeom prst="rect">
            <a:avLst/>
          </a:prstGeom>
          <a:solidFill>
            <a:srgbClr val="FFFF00"/>
          </a:solidFill>
        </p:spPr>
        <p:txBody>
          <a:bodyPr>
            <a:spAutoFit/>
          </a:bodyPr>
          <a:lstStyle/>
          <a:p>
            <a:r>
              <a:rPr lang="en-US" b="1" dirty="0"/>
              <a:t>Adding a new partner:</a:t>
            </a:r>
          </a:p>
          <a:p>
            <a:r>
              <a:rPr lang="en-US" dirty="0"/>
              <a:t>•Enter the Partnership Date by clicking on the </a:t>
            </a:r>
            <a:r>
              <a:rPr lang="en-US" dirty="0" smtClean="0"/>
              <a:t>calendar icon </a:t>
            </a:r>
            <a:r>
              <a:rPr lang="en-US" dirty="0"/>
              <a:t>next to the “Partnership Date” field</a:t>
            </a:r>
          </a:p>
        </p:txBody>
      </p:sp>
      <p:cxnSp>
        <p:nvCxnSpPr>
          <p:cNvPr id="4" name="Straight Arrow Connector 3"/>
          <p:cNvCxnSpPr/>
          <p:nvPr/>
        </p:nvCxnSpPr>
        <p:spPr>
          <a:xfrm rot="5400000" flipH="1" flipV="1">
            <a:off x="5449094" y="3772694"/>
            <a:ext cx="685800" cy="455612"/>
          </a:xfrm>
          <a:prstGeom prst="straightConnector1">
            <a:avLst/>
          </a:prstGeom>
          <a:ln w="3810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2"/>
          </p:nvPr>
        </p:nvSpPr>
        <p:spPr/>
        <p:txBody>
          <a:bodyPr/>
          <a:lstStyle/>
          <a:p>
            <a:fld id="{26C010E4-C3A7-430B-92BB-08F25BDEE22F}" type="slidenum">
              <a:rPr lang="en-US" smtClean="0"/>
              <a:pPr/>
              <a:t>55</a:t>
            </a:fld>
            <a:endParaRPr lang="en-US"/>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3" cstate="print"/>
          <a:srcRect/>
          <a:stretch>
            <a:fillRect/>
          </a:stretch>
        </p:blipFill>
        <p:spPr bwMode="auto">
          <a:xfrm>
            <a:off x="0" y="0"/>
            <a:ext cx="9448800" cy="6915150"/>
          </a:xfrm>
          <a:prstGeom prst="rect">
            <a:avLst/>
          </a:prstGeom>
          <a:noFill/>
          <a:ln w="9525">
            <a:noFill/>
            <a:miter lim="800000"/>
            <a:headEnd/>
            <a:tailEnd/>
          </a:ln>
        </p:spPr>
      </p:pic>
      <p:sp>
        <p:nvSpPr>
          <p:cNvPr id="3" name="Rectangle 2"/>
          <p:cNvSpPr/>
          <p:nvPr/>
        </p:nvSpPr>
        <p:spPr>
          <a:xfrm>
            <a:off x="1219200" y="4267200"/>
            <a:ext cx="3352800" cy="646331"/>
          </a:xfrm>
          <a:prstGeom prst="rect">
            <a:avLst/>
          </a:prstGeom>
          <a:solidFill>
            <a:srgbClr val="FFFF00"/>
          </a:solidFill>
        </p:spPr>
        <p:txBody>
          <a:bodyPr wrap="square">
            <a:spAutoFit/>
          </a:bodyPr>
          <a:lstStyle/>
          <a:p>
            <a:r>
              <a:rPr lang="en-US" b="1" dirty="0"/>
              <a:t>Adding a new partner:</a:t>
            </a:r>
          </a:p>
          <a:p>
            <a:r>
              <a:rPr lang="en-US" dirty="0"/>
              <a:t>•Enter the Partnership Date</a:t>
            </a:r>
          </a:p>
        </p:txBody>
      </p:sp>
      <p:sp>
        <p:nvSpPr>
          <p:cNvPr id="4" name="Slide Number Placeholder 3"/>
          <p:cNvSpPr>
            <a:spLocks noGrp="1"/>
          </p:cNvSpPr>
          <p:nvPr>
            <p:ph type="sldNum" sz="quarter" idx="12"/>
          </p:nvPr>
        </p:nvSpPr>
        <p:spPr/>
        <p:txBody>
          <a:bodyPr/>
          <a:lstStyle/>
          <a:p>
            <a:fld id="{26C010E4-C3A7-430B-92BB-08F25BDEE22F}" type="slidenum">
              <a:rPr lang="en-US" smtClean="0"/>
              <a:pPr/>
              <a:t>56</a:t>
            </a:fld>
            <a:endParaRPr lang="en-US"/>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3" cstate="print"/>
          <a:srcRect/>
          <a:stretch>
            <a:fillRect/>
          </a:stretch>
        </p:blipFill>
        <p:spPr bwMode="auto">
          <a:xfrm>
            <a:off x="0" y="0"/>
            <a:ext cx="9344025" cy="6915150"/>
          </a:xfrm>
          <a:prstGeom prst="rect">
            <a:avLst/>
          </a:prstGeom>
          <a:noFill/>
          <a:ln w="9525">
            <a:noFill/>
            <a:miter lim="800000"/>
            <a:headEnd/>
            <a:tailEnd/>
          </a:ln>
        </p:spPr>
      </p:pic>
      <p:sp>
        <p:nvSpPr>
          <p:cNvPr id="3" name="Rectangle 2"/>
          <p:cNvSpPr/>
          <p:nvPr/>
        </p:nvSpPr>
        <p:spPr>
          <a:xfrm>
            <a:off x="914400" y="4114800"/>
            <a:ext cx="7086600" cy="2308324"/>
          </a:xfrm>
          <a:prstGeom prst="rect">
            <a:avLst/>
          </a:prstGeom>
          <a:solidFill>
            <a:srgbClr val="FFFF00"/>
          </a:solidFill>
        </p:spPr>
        <p:txBody>
          <a:bodyPr wrap="square">
            <a:spAutoFit/>
          </a:bodyPr>
          <a:lstStyle/>
          <a:p>
            <a:r>
              <a:rPr lang="en-US" b="1" dirty="0"/>
              <a:t>IMPORTANT!</a:t>
            </a:r>
          </a:p>
          <a:p>
            <a:r>
              <a:rPr lang="en-US" b="1" dirty="0"/>
              <a:t>Confirm that the correct dates were entered for the FSP. If</a:t>
            </a:r>
          </a:p>
          <a:p>
            <a:r>
              <a:rPr lang="en-US" b="1" dirty="0"/>
              <a:t>incorrect, retype the dates or go into the calendar to make</a:t>
            </a:r>
          </a:p>
          <a:p>
            <a:r>
              <a:rPr lang="en-US" b="1" dirty="0"/>
              <a:t>corrections. The DCR will select the appropriate form</a:t>
            </a:r>
          </a:p>
          <a:p>
            <a:r>
              <a:rPr lang="en-US" b="1" dirty="0"/>
              <a:t>based on the FSP’s date of birth and partnership date that</a:t>
            </a:r>
          </a:p>
          <a:p>
            <a:r>
              <a:rPr lang="en-US" b="1" dirty="0"/>
              <a:t>was just entered</a:t>
            </a:r>
            <a:r>
              <a:rPr lang="en-US" b="1" dirty="0" smtClean="0"/>
              <a:t>.</a:t>
            </a:r>
          </a:p>
          <a:p>
            <a:endParaRPr lang="en-US" b="1" dirty="0"/>
          </a:p>
          <a:p>
            <a:r>
              <a:rPr lang="en-US" b="1" dirty="0"/>
              <a:t>If dates are correct, click “Get Form”</a:t>
            </a:r>
            <a:endParaRPr lang="en-US" dirty="0"/>
          </a:p>
        </p:txBody>
      </p:sp>
      <p:sp>
        <p:nvSpPr>
          <p:cNvPr id="4" name="Slide Number Placeholder 3"/>
          <p:cNvSpPr>
            <a:spLocks noGrp="1"/>
          </p:cNvSpPr>
          <p:nvPr>
            <p:ph type="sldNum" sz="quarter" idx="12"/>
          </p:nvPr>
        </p:nvSpPr>
        <p:spPr/>
        <p:txBody>
          <a:bodyPr/>
          <a:lstStyle/>
          <a:p>
            <a:fld id="{26C010E4-C3A7-430B-92BB-08F25BDEE22F}" type="slidenum">
              <a:rPr lang="en-US" smtClean="0"/>
              <a:pPr/>
              <a:t>57</a:t>
            </a:fld>
            <a:endParaRPr lang="en-US"/>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3" cstate="print"/>
          <a:srcRect/>
          <a:stretch>
            <a:fillRect/>
          </a:stretch>
        </p:blipFill>
        <p:spPr bwMode="auto">
          <a:xfrm>
            <a:off x="0" y="0"/>
            <a:ext cx="9753600" cy="6915150"/>
          </a:xfrm>
          <a:prstGeom prst="rect">
            <a:avLst/>
          </a:prstGeom>
          <a:noFill/>
          <a:ln w="9525">
            <a:noFill/>
            <a:miter lim="800000"/>
            <a:headEnd/>
            <a:tailEnd/>
          </a:ln>
        </p:spPr>
      </p:pic>
      <p:sp>
        <p:nvSpPr>
          <p:cNvPr id="3" name="Rectangle 2"/>
          <p:cNvSpPr/>
          <p:nvPr/>
        </p:nvSpPr>
        <p:spPr>
          <a:xfrm>
            <a:off x="228600" y="1600200"/>
            <a:ext cx="3886200" cy="646331"/>
          </a:xfrm>
          <a:prstGeom prst="rect">
            <a:avLst/>
          </a:prstGeom>
          <a:solidFill>
            <a:srgbClr val="FFFF00"/>
          </a:solidFill>
        </p:spPr>
        <p:txBody>
          <a:bodyPr wrap="square">
            <a:spAutoFit/>
          </a:bodyPr>
          <a:lstStyle/>
          <a:p>
            <a:r>
              <a:rPr lang="en-US" b="1" dirty="0"/>
              <a:t>Notice that the age-appropriate</a:t>
            </a:r>
          </a:p>
          <a:p>
            <a:r>
              <a:rPr lang="en-US" b="1" dirty="0"/>
              <a:t>PAF was created.</a:t>
            </a:r>
            <a:endParaRPr lang="en-US" dirty="0"/>
          </a:p>
        </p:txBody>
      </p:sp>
      <p:cxnSp>
        <p:nvCxnSpPr>
          <p:cNvPr id="4" name="Straight Arrow Connector 3"/>
          <p:cNvCxnSpPr>
            <a:stCxn id="3" idx="2"/>
          </p:cNvCxnSpPr>
          <p:nvPr/>
        </p:nvCxnSpPr>
        <p:spPr>
          <a:xfrm rot="16200000" flipH="1">
            <a:off x="2856022" y="1562209"/>
            <a:ext cx="268069" cy="1636712"/>
          </a:xfrm>
          <a:prstGeom prst="straightConnector1">
            <a:avLst/>
          </a:prstGeom>
          <a:ln w="381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rot="10800000">
            <a:off x="7466012" y="4267200"/>
            <a:ext cx="915988" cy="533400"/>
          </a:xfrm>
          <a:prstGeom prst="straightConnector1">
            <a:avLst/>
          </a:prstGeom>
          <a:ln w="3810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4876800" y="5257800"/>
            <a:ext cx="4572000" cy="923330"/>
          </a:xfrm>
          <a:prstGeom prst="rect">
            <a:avLst/>
          </a:prstGeom>
          <a:solidFill>
            <a:srgbClr val="FFFF00"/>
          </a:solidFill>
        </p:spPr>
        <p:txBody>
          <a:bodyPr>
            <a:spAutoFit/>
          </a:bodyPr>
          <a:lstStyle/>
          <a:p>
            <a:r>
              <a:rPr lang="en-US" b="1" dirty="0"/>
              <a:t>Items marked with a RED asterisk (*)</a:t>
            </a:r>
          </a:p>
          <a:p>
            <a:r>
              <a:rPr lang="en-US" b="1" dirty="0"/>
              <a:t>are required in order to save the PAF</a:t>
            </a:r>
          </a:p>
          <a:p>
            <a:r>
              <a:rPr lang="en-US" b="1" dirty="0"/>
              <a:t>with, at least, a status of “Pending.”</a:t>
            </a:r>
            <a:endParaRPr lang="en-US" dirty="0"/>
          </a:p>
        </p:txBody>
      </p:sp>
      <p:sp>
        <p:nvSpPr>
          <p:cNvPr id="9" name="Slide Number Placeholder 8"/>
          <p:cNvSpPr>
            <a:spLocks noGrp="1"/>
          </p:cNvSpPr>
          <p:nvPr>
            <p:ph type="sldNum" sz="quarter" idx="12"/>
          </p:nvPr>
        </p:nvSpPr>
        <p:spPr/>
        <p:txBody>
          <a:bodyPr/>
          <a:lstStyle/>
          <a:p>
            <a:fld id="{26C010E4-C3A7-430B-92BB-08F25BDEE22F}" type="slidenum">
              <a:rPr lang="en-US" smtClean="0"/>
              <a:pPr/>
              <a:t>58</a:t>
            </a:fld>
            <a:endParaRPr lang="en-US"/>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3" cstate="print"/>
          <a:srcRect/>
          <a:stretch>
            <a:fillRect/>
          </a:stretch>
        </p:blipFill>
        <p:spPr bwMode="auto">
          <a:xfrm>
            <a:off x="152400" y="152399"/>
            <a:ext cx="8610600" cy="6528809"/>
          </a:xfrm>
          <a:prstGeom prst="rect">
            <a:avLst/>
          </a:prstGeom>
          <a:noFill/>
          <a:ln w="9525">
            <a:noFill/>
            <a:miter lim="800000"/>
            <a:headEnd/>
            <a:tailEnd/>
          </a:ln>
        </p:spPr>
      </p:pic>
      <p:sp>
        <p:nvSpPr>
          <p:cNvPr id="3" name="Rectangle 2"/>
          <p:cNvSpPr/>
          <p:nvPr/>
        </p:nvSpPr>
        <p:spPr>
          <a:xfrm>
            <a:off x="838200" y="3581400"/>
            <a:ext cx="7467600" cy="2031325"/>
          </a:xfrm>
          <a:prstGeom prst="rect">
            <a:avLst/>
          </a:prstGeom>
          <a:solidFill>
            <a:srgbClr val="FFFF00"/>
          </a:solidFill>
        </p:spPr>
        <p:txBody>
          <a:bodyPr wrap="square">
            <a:spAutoFit/>
          </a:bodyPr>
          <a:lstStyle/>
          <a:p>
            <a:r>
              <a:rPr lang="en-US" b="1" dirty="0"/>
              <a:t>The DCR will notify you if the CSI number you entered</a:t>
            </a:r>
          </a:p>
          <a:p>
            <a:r>
              <a:rPr lang="en-US" b="1" dirty="0"/>
              <a:t>matches our records. If it doesn’t, verify that the number you</a:t>
            </a:r>
          </a:p>
          <a:p>
            <a:r>
              <a:rPr lang="en-US" b="1" dirty="0"/>
              <a:t>entered is correct. If the number is correct, then our records</a:t>
            </a:r>
          </a:p>
          <a:p>
            <a:r>
              <a:rPr lang="en-US" b="1" dirty="0"/>
              <a:t>may not have been updated yet. (There may be a lag between</a:t>
            </a:r>
          </a:p>
          <a:p>
            <a:r>
              <a:rPr lang="en-US" b="1" dirty="0"/>
              <a:t>when a county generates a CCN and when that number is</a:t>
            </a:r>
          </a:p>
          <a:p>
            <a:r>
              <a:rPr lang="en-US" b="1" dirty="0"/>
              <a:t>reported to DMH.) The system will accept the number if a</a:t>
            </a:r>
          </a:p>
          <a:p>
            <a:r>
              <a:rPr lang="en-US" b="1" dirty="0"/>
              <a:t>match is not found.</a:t>
            </a:r>
            <a:endParaRPr lang="en-US" dirty="0"/>
          </a:p>
        </p:txBody>
      </p:sp>
      <p:sp>
        <p:nvSpPr>
          <p:cNvPr id="5" name="Slide Number Placeholder 4"/>
          <p:cNvSpPr>
            <a:spLocks noGrp="1"/>
          </p:cNvSpPr>
          <p:nvPr>
            <p:ph type="sldNum" sz="quarter" idx="12"/>
          </p:nvPr>
        </p:nvSpPr>
        <p:spPr/>
        <p:txBody>
          <a:bodyPr/>
          <a:lstStyle/>
          <a:p>
            <a:fld id="{26C010E4-C3A7-430B-92BB-08F25BDEE22F}" type="slidenum">
              <a:rPr lang="en-US" smtClean="0"/>
              <a:pPr/>
              <a:t>59</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62500" lnSpcReduction="20000"/>
          </a:bodyPr>
          <a:lstStyle/>
          <a:p>
            <a:pPr>
              <a:buNone/>
            </a:pPr>
            <a:r>
              <a:rPr lang="en-US" b="1" i="1" dirty="0" smtClean="0"/>
              <a:t>Completed when there are changes in any of the following key areas:</a:t>
            </a:r>
          </a:p>
          <a:p>
            <a:r>
              <a:rPr lang="en-US" b="1" dirty="0" smtClean="0"/>
              <a:t>Administrative Information: </a:t>
            </a:r>
            <a:r>
              <a:rPr lang="en-US" dirty="0" smtClean="0"/>
              <a:t>Such as changes in partnership status (discontinuations or interruptions) or changes in FSP or other program participation</a:t>
            </a:r>
          </a:p>
          <a:p>
            <a:r>
              <a:rPr lang="en-US" b="1" dirty="0" smtClean="0"/>
              <a:t>Residential (includes hospitalization and incarceration): </a:t>
            </a:r>
            <a:r>
              <a:rPr lang="en-US" dirty="0" smtClean="0"/>
              <a:t>Such as whenever a partner moves from a residential setting or moves from one physical location to another</a:t>
            </a:r>
          </a:p>
          <a:p>
            <a:r>
              <a:rPr lang="en-US" b="1" dirty="0" smtClean="0"/>
              <a:t>Education: </a:t>
            </a:r>
            <a:r>
              <a:rPr lang="en-US" dirty="0" smtClean="0"/>
              <a:t>Such as when a partner completes a grade, is suspended or expelled or when he/she enrolls or stops attending other types of educational settings</a:t>
            </a:r>
          </a:p>
          <a:p>
            <a:r>
              <a:rPr lang="en-US" b="1" dirty="0" smtClean="0"/>
              <a:t>Employment: </a:t>
            </a:r>
            <a:r>
              <a:rPr lang="en-US" dirty="0" smtClean="0"/>
              <a:t>Such as changes in hours, hourly wages, or type of employment settings</a:t>
            </a:r>
          </a:p>
          <a:p>
            <a:r>
              <a:rPr lang="en-US" b="1" dirty="0" smtClean="0"/>
              <a:t>Legal Issues/Designations: </a:t>
            </a:r>
            <a:r>
              <a:rPr lang="en-US" dirty="0" smtClean="0"/>
              <a:t>Such as when a partner is arrested, removed or placed on probation or parole, or placed or removed from conservatorship or payee status</a:t>
            </a:r>
          </a:p>
          <a:p>
            <a:r>
              <a:rPr lang="en-US" b="1" dirty="0" smtClean="0"/>
              <a:t>Emergency Interventions: </a:t>
            </a:r>
            <a:r>
              <a:rPr lang="en-US" dirty="0" smtClean="0"/>
              <a:t>Whenever a partner received any type of physical or mental health/substance abuse related emergency intervention</a:t>
            </a:r>
            <a:endParaRPr lang="en-US" dirty="0"/>
          </a:p>
        </p:txBody>
      </p:sp>
      <p:sp>
        <p:nvSpPr>
          <p:cNvPr id="3" name="Title 2"/>
          <p:cNvSpPr>
            <a:spLocks noGrp="1"/>
          </p:cNvSpPr>
          <p:nvPr>
            <p:ph type="title"/>
          </p:nvPr>
        </p:nvSpPr>
        <p:spPr/>
        <p:txBody>
          <a:bodyPr/>
          <a:lstStyle/>
          <a:p>
            <a:r>
              <a:rPr lang="en-US" dirty="0" smtClean="0"/>
              <a:t>KEY EVENT TRACKING FORM</a:t>
            </a:r>
            <a:endParaRPr lang="en-US" dirty="0"/>
          </a:p>
        </p:txBody>
      </p:sp>
      <p:sp>
        <p:nvSpPr>
          <p:cNvPr id="4" name="Slide Number Placeholder 3"/>
          <p:cNvSpPr>
            <a:spLocks noGrp="1"/>
          </p:cNvSpPr>
          <p:nvPr>
            <p:ph type="sldNum" sz="quarter" idx="12"/>
          </p:nvPr>
        </p:nvSpPr>
        <p:spPr/>
        <p:txBody>
          <a:bodyPr/>
          <a:lstStyle/>
          <a:p>
            <a:fld id="{26C010E4-C3A7-430B-92BB-08F25BDEE22F}" type="slidenum">
              <a:rPr lang="en-US" smtClean="0"/>
              <a:pPr/>
              <a:t>6</a:t>
            </a:fld>
            <a:endParaRPr lang="en-US"/>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3" cstate="print"/>
          <a:srcRect/>
          <a:stretch>
            <a:fillRect/>
          </a:stretch>
        </p:blipFill>
        <p:spPr bwMode="auto">
          <a:xfrm>
            <a:off x="0" y="0"/>
            <a:ext cx="9753600" cy="6915150"/>
          </a:xfrm>
          <a:prstGeom prst="rect">
            <a:avLst/>
          </a:prstGeom>
          <a:noFill/>
          <a:ln w="9525">
            <a:noFill/>
            <a:miter lim="800000"/>
            <a:headEnd/>
            <a:tailEnd/>
          </a:ln>
        </p:spPr>
      </p:pic>
      <p:sp>
        <p:nvSpPr>
          <p:cNvPr id="3" name="Rectangle 2"/>
          <p:cNvSpPr/>
          <p:nvPr/>
        </p:nvSpPr>
        <p:spPr>
          <a:xfrm>
            <a:off x="2819400" y="1219200"/>
            <a:ext cx="3581400" cy="3139321"/>
          </a:xfrm>
          <a:prstGeom prst="rect">
            <a:avLst/>
          </a:prstGeom>
          <a:solidFill>
            <a:srgbClr val="FFFF00"/>
          </a:solidFill>
        </p:spPr>
        <p:txBody>
          <a:bodyPr wrap="square">
            <a:spAutoFit/>
          </a:bodyPr>
          <a:lstStyle/>
          <a:p>
            <a:r>
              <a:rPr lang="en-US" b="1" dirty="0" smtClean="0"/>
              <a:t>In the Residential Information section, as the total number</a:t>
            </a:r>
          </a:p>
          <a:p>
            <a:r>
              <a:rPr lang="en-US" b="1" dirty="0" smtClean="0"/>
              <a:t>of days in each residential setting is entered, a counter in the “Unknown” field displays the number of days that have not been accounted for.</a:t>
            </a:r>
          </a:p>
          <a:p>
            <a:endParaRPr lang="en-US" b="1" dirty="0" smtClean="0"/>
          </a:p>
          <a:p>
            <a:r>
              <a:rPr lang="en-US" b="1" dirty="0" smtClean="0"/>
              <a:t>The total number of days must equal 365 days.</a:t>
            </a:r>
            <a:endParaRPr lang="en-US" dirty="0"/>
          </a:p>
        </p:txBody>
      </p:sp>
      <p:cxnSp>
        <p:nvCxnSpPr>
          <p:cNvPr id="4" name="Straight Arrow Connector 3"/>
          <p:cNvCxnSpPr/>
          <p:nvPr/>
        </p:nvCxnSpPr>
        <p:spPr>
          <a:xfrm flipV="1">
            <a:off x="6400800" y="1143000"/>
            <a:ext cx="1524000" cy="1371600"/>
          </a:xfrm>
          <a:prstGeom prst="straightConnector1">
            <a:avLst/>
          </a:prstGeom>
          <a:ln w="381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V="1">
            <a:off x="6400801" y="2057400"/>
            <a:ext cx="1524001" cy="457201"/>
          </a:xfrm>
          <a:prstGeom prst="straightConnector1">
            <a:avLst/>
          </a:prstGeom>
          <a:ln w="381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6400801" y="2514600"/>
            <a:ext cx="1600199" cy="609600"/>
          </a:xfrm>
          <a:prstGeom prst="straightConnector1">
            <a:avLst/>
          </a:prstGeom>
          <a:ln w="381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6400801" y="2514600"/>
            <a:ext cx="1600199" cy="1371602"/>
          </a:xfrm>
          <a:prstGeom prst="straightConnector1">
            <a:avLst/>
          </a:prstGeom>
          <a:ln w="3810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1676400" y="5486400"/>
            <a:ext cx="7086600" cy="5334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lide Number Placeholder 15"/>
          <p:cNvSpPr>
            <a:spLocks noGrp="1"/>
          </p:cNvSpPr>
          <p:nvPr>
            <p:ph type="sldNum" sz="quarter" idx="12"/>
          </p:nvPr>
        </p:nvSpPr>
        <p:spPr/>
        <p:txBody>
          <a:bodyPr/>
          <a:lstStyle/>
          <a:p>
            <a:fld id="{26C010E4-C3A7-430B-92BB-08F25BDEE22F}" type="slidenum">
              <a:rPr lang="en-US" smtClean="0"/>
              <a:pPr/>
              <a:t>60</a:t>
            </a:fld>
            <a:endParaRPr lang="en-US"/>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3" cstate="print"/>
          <a:srcRect/>
          <a:stretch>
            <a:fillRect/>
          </a:stretch>
        </p:blipFill>
        <p:spPr bwMode="auto">
          <a:xfrm>
            <a:off x="0" y="76200"/>
            <a:ext cx="9182100" cy="6705600"/>
          </a:xfrm>
          <a:prstGeom prst="rect">
            <a:avLst/>
          </a:prstGeom>
          <a:noFill/>
          <a:ln w="9525">
            <a:noFill/>
            <a:miter lim="800000"/>
            <a:headEnd/>
            <a:tailEnd/>
          </a:ln>
        </p:spPr>
      </p:pic>
      <p:sp>
        <p:nvSpPr>
          <p:cNvPr id="3" name="Oval 2"/>
          <p:cNvSpPr/>
          <p:nvPr/>
        </p:nvSpPr>
        <p:spPr>
          <a:xfrm>
            <a:off x="0" y="5943600"/>
            <a:ext cx="1143000" cy="5334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524000" y="5029200"/>
            <a:ext cx="3124200" cy="1477328"/>
          </a:xfrm>
          <a:prstGeom prst="rect">
            <a:avLst/>
          </a:prstGeom>
          <a:solidFill>
            <a:srgbClr val="FFFF00"/>
          </a:solidFill>
        </p:spPr>
        <p:txBody>
          <a:bodyPr wrap="square">
            <a:spAutoFit/>
          </a:bodyPr>
          <a:lstStyle/>
          <a:p>
            <a:r>
              <a:rPr lang="en-US" b="1" dirty="0"/>
              <a:t>When you have</a:t>
            </a:r>
          </a:p>
          <a:p>
            <a:r>
              <a:rPr lang="en-US" b="1" dirty="0"/>
              <a:t>finished entering data</a:t>
            </a:r>
          </a:p>
          <a:p>
            <a:r>
              <a:rPr lang="en-US" b="1" dirty="0"/>
              <a:t>click on the “Submit”</a:t>
            </a:r>
          </a:p>
          <a:p>
            <a:r>
              <a:rPr lang="en-US" b="1" dirty="0"/>
              <a:t>button to save all of</a:t>
            </a:r>
          </a:p>
          <a:p>
            <a:r>
              <a:rPr lang="en-US" b="1" dirty="0"/>
              <a:t>your work into the DCR.</a:t>
            </a:r>
            <a:endParaRPr lang="en-US" dirty="0"/>
          </a:p>
        </p:txBody>
      </p:sp>
      <p:sp>
        <p:nvSpPr>
          <p:cNvPr id="5" name="Slide Number Placeholder 4"/>
          <p:cNvSpPr>
            <a:spLocks noGrp="1"/>
          </p:cNvSpPr>
          <p:nvPr>
            <p:ph type="sldNum" sz="quarter" idx="12"/>
          </p:nvPr>
        </p:nvSpPr>
        <p:spPr/>
        <p:txBody>
          <a:bodyPr/>
          <a:lstStyle/>
          <a:p>
            <a:fld id="{26C010E4-C3A7-430B-92BB-08F25BDEE22F}" type="slidenum">
              <a:rPr lang="en-US" smtClean="0"/>
              <a:pPr/>
              <a:t>61</a:t>
            </a:fld>
            <a:endParaRPr lang="en-US"/>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352800"/>
            <a:ext cx="8229600" cy="2654491"/>
          </a:xfrm>
        </p:spPr>
        <p:txBody>
          <a:bodyPr/>
          <a:lstStyle/>
          <a:p>
            <a:r>
              <a:rPr lang="en-US" dirty="0" smtClean="0"/>
              <a:t>“OK” = PAF will be saved with a “Pending” status</a:t>
            </a:r>
          </a:p>
          <a:p>
            <a:endParaRPr lang="en-US" dirty="0" smtClean="0"/>
          </a:p>
          <a:p>
            <a:r>
              <a:rPr lang="en-US" dirty="0" smtClean="0"/>
              <a:t>“Cancel” = Will allow you to go back to the PAF and look at the Validation Report</a:t>
            </a:r>
            <a:endParaRPr lang="en-US" dirty="0"/>
          </a:p>
        </p:txBody>
      </p:sp>
      <p:sp>
        <p:nvSpPr>
          <p:cNvPr id="3" name="Title 2"/>
          <p:cNvSpPr>
            <a:spLocks noGrp="1"/>
          </p:cNvSpPr>
          <p:nvPr>
            <p:ph type="title"/>
          </p:nvPr>
        </p:nvSpPr>
        <p:spPr/>
        <p:txBody>
          <a:bodyPr>
            <a:noAutofit/>
          </a:bodyPr>
          <a:lstStyle/>
          <a:p>
            <a:r>
              <a:rPr lang="en-US" sz="2800" dirty="0" smtClean="0"/>
              <a:t>If the PAF form you are trying to SAVE/SUBMIT is not complete, you will receive the following message:</a:t>
            </a:r>
            <a:endParaRPr lang="en-US" sz="2800" dirty="0"/>
          </a:p>
        </p:txBody>
      </p:sp>
      <p:pic>
        <p:nvPicPr>
          <p:cNvPr id="33794" name="Picture 2"/>
          <p:cNvPicPr>
            <a:picLocks noChangeAspect="1" noChangeArrowheads="1"/>
          </p:cNvPicPr>
          <p:nvPr/>
        </p:nvPicPr>
        <p:blipFill>
          <a:blip r:embed="rId3" cstate="print"/>
          <a:srcRect/>
          <a:stretch>
            <a:fillRect/>
          </a:stretch>
        </p:blipFill>
        <p:spPr bwMode="auto">
          <a:xfrm>
            <a:off x="152400" y="1600200"/>
            <a:ext cx="8686800" cy="16764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26C010E4-C3A7-430B-92BB-08F25BDEE22F}" type="slidenum">
              <a:rPr lang="en-US" smtClean="0"/>
              <a:pPr/>
              <a:t>62</a:t>
            </a:fld>
            <a:endParaRPr lang="en-US"/>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3" cstate="print"/>
          <a:srcRect/>
          <a:stretch>
            <a:fillRect/>
          </a:stretch>
        </p:blipFill>
        <p:spPr bwMode="auto">
          <a:xfrm>
            <a:off x="0" y="0"/>
            <a:ext cx="9172575" cy="6667500"/>
          </a:xfrm>
          <a:prstGeom prst="rect">
            <a:avLst/>
          </a:prstGeom>
          <a:noFill/>
          <a:ln w="9525">
            <a:noFill/>
            <a:miter lim="800000"/>
            <a:headEnd/>
            <a:tailEnd/>
          </a:ln>
        </p:spPr>
      </p:pic>
      <p:sp>
        <p:nvSpPr>
          <p:cNvPr id="5" name="Rectangle 4"/>
          <p:cNvSpPr/>
          <p:nvPr/>
        </p:nvSpPr>
        <p:spPr>
          <a:xfrm>
            <a:off x="2971800" y="4267200"/>
            <a:ext cx="2743200" cy="2031325"/>
          </a:xfrm>
          <a:prstGeom prst="rect">
            <a:avLst/>
          </a:prstGeom>
          <a:solidFill>
            <a:srgbClr val="FFFF00"/>
          </a:solidFill>
        </p:spPr>
        <p:txBody>
          <a:bodyPr wrap="square">
            <a:spAutoFit/>
          </a:bodyPr>
          <a:lstStyle/>
          <a:p>
            <a:r>
              <a:rPr lang="en-US" b="1" dirty="0"/>
              <a:t>Click on the link to</a:t>
            </a:r>
          </a:p>
          <a:p>
            <a:r>
              <a:rPr lang="en-US" b="1" dirty="0"/>
              <a:t>access the Validation</a:t>
            </a:r>
          </a:p>
          <a:p>
            <a:r>
              <a:rPr lang="en-US" b="1" dirty="0"/>
              <a:t>Report.</a:t>
            </a:r>
          </a:p>
          <a:p>
            <a:r>
              <a:rPr lang="en-US" b="1" dirty="0"/>
              <a:t>(The Validation Report</a:t>
            </a:r>
          </a:p>
          <a:p>
            <a:r>
              <a:rPr lang="en-US" b="1" dirty="0"/>
              <a:t>is also available from</a:t>
            </a:r>
          </a:p>
          <a:p>
            <a:r>
              <a:rPr lang="en-US" b="1" dirty="0"/>
              <a:t>the “Manage Active</a:t>
            </a:r>
          </a:p>
          <a:p>
            <a:r>
              <a:rPr lang="en-US" b="1" dirty="0"/>
              <a:t>Partner’s” screen.)</a:t>
            </a:r>
            <a:endParaRPr lang="en-US" dirty="0"/>
          </a:p>
        </p:txBody>
      </p:sp>
      <p:sp>
        <p:nvSpPr>
          <p:cNvPr id="6" name="Oval 5"/>
          <p:cNvSpPr/>
          <p:nvPr/>
        </p:nvSpPr>
        <p:spPr>
          <a:xfrm>
            <a:off x="0" y="5791200"/>
            <a:ext cx="2362200" cy="6096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p:cNvSpPr>
            <a:spLocks noGrp="1"/>
          </p:cNvSpPr>
          <p:nvPr>
            <p:ph type="sldNum" sz="quarter" idx="12"/>
          </p:nvPr>
        </p:nvSpPr>
        <p:spPr/>
        <p:txBody>
          <a:bodyPr/>
          <a:lstStyle/>
          <a:p>
            <a:fld id="{26C010E4-C3A7-430B-92BB-08F25BDEE22F}" type="slidenum">
              <a:rPr lang="en-US" smtClean="0"/>
              <a:pPr/>
              <a:t>63</a:t>
            </a:fld>
            <a:endParaRPr lang="en-US"/>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3" cstate="print"/>
          <a:srcRect/>
          <a:stretch>
            <a:fillRect/>
          </a:stretch>
        </p:blipFill>
        <p:spPr bwMode="auto">
          <a:xfrm>
            <a:off x="304800" y="1143000"/>
            <a:ext cx="8610600" cy="5486400"/>
          </a:xfrm>
          <a:prstGeom prst="rect">
            <a:avLst/>
          </a:prstGeom>
          <a:noFill/>
          <a:ln w="9525">
            <a:noFill/>
            <a:miter lim="800000"/>
            <a:headEnd/>
            <a:tailEnd/>
          </a:ln>
        </p:spPr>
      </p:pic>
      <p:sp>
        <p:nvSpPr>
          <p:cNvPr id="3" name="Rectangle 2"/>
          <p:cNvSpPr/>
          <p:nvPr/>
        </p:nvSpPr>
        <p:spPr>
          <a:xfrm>
            <a:off x="304800" y="152400"/>
            <a:ext cx="8610600" cy="1477328"/>
          </a:xfrm>
          <a:prstGeom prst="rect">
            <a:avLst/>
          </a:prstGeom>
          <a:solidFill>
            <a:srgbClr val="FFFF00"/>
          </a:solidFill>
        </p:spPr>
        <p:txBody>
          <a:bodyPr wrap="square">
            <a:spAutoFit/>
          </a:bodyPr>
          <a:lstStyle/>
          <a:p>
            <a:r>
              <a:rPr lang="en-US" b="1" dirty="0"/>
              <a:t>Sample Validation Report. Indicates missing/incorrect</a:t>
            </a:r>
          </a:p>
          <a:p>
            <a:r>
              <a:rPr lang="en-US" b="1" dirty="0"/>
              <a:t>information. (Keep in mind, generally all questions that are not</a:t>
            </a:r>
          </a:p>
          <a:p>
            <a:r>
              <a:rPr lang="en-US" dirty="0"/>
              <a:t>conditional require some type of response. This report will tell you</a:t>
            </a:r>
          </a:p>
          <a:p>
            <a:r>
              <a:rPr lang="en-US" dirty="0"/>
              <a:t>which questions need to be answered before the PAF can be</a:t>
            </a:r>
          </a:p>
          <a:p>
            <a:r>
              <a:rPr lang="en-US" dirty="0"/>
              <a:t>considered “Complete.”)</a:t>
            </a:r>
          </a:p>
        </p:txBody>
      </p:sp>
      <p:sp>
        <p:nvSpPr>
          <p:cNvPr id="4" name="Slide Number Placeholder 3"/>
          <p:cNvSpPr>
            <a:spLocks noGrp="1"/>
          </p:cNvSpPr>
          <p:nvPr>
            <p:ph type="sldNum" sz="quarter" idx="12"/>
          </p:nvPr>
        </p:nvSpPr>
        <p:spPr/>
        <p:txBody>
          <a:bodyPr/>
          <a:lstStyle/>
          <a:p>
            <a:fld id="{26C010E4-C3A7-430B-92BB-08F25BDEE22F}" type="slidenum">
              <a:rPr lang="en-US" smtClean="0"/>
              <a:pPr/>
              <a:t>64</a:t>
            </a:fld>
            <a:endParaRPr lang="en-US"/>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3" cstate="print"/>
          <a:srcRect/>
          <a:stretch>
            <a:fillRect/>
          </a:stretch>
        </p:blipFill>
        <p:spPr bwMode="auto">
          <a:xfrm>
            <a:off x="0" y="76200"/>
            <a:ext cx="9182100" cy="6705600"/>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fld id="{26C010E4-C3A7-430B-92BB-08F25BDEE22F}" type="slidenum">
              <a:rPr lang="en-US" smtClean="0"/>
              <a:pPr/>
              <a:t>65</a:t>
            </a:fld>
            <a:endParaRPr lang="en-US"/>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ENTERING A KEY EVENT</a:t>
            </a:r>
            <a:br>
              <a:rPr lang="en-US" dirty="0" smtClean="0"/>
            </a:br>
            <a:r>
              <a:rPr lang="en-US" dirty="0" smtClean="0"/>
              <a:t>TRACKING (KET) FORM</a:t>
            </a:r>
            <a:endParaRPr lang="en-US" dirty="0"/>
          </a:p>
        </p:txBody>
      </p:sp>
      <p:sp>
        <p:nvSpPr>
          <p:cNvPr id="4" name="Slide Number Placeholder 3"/>
          <p:cNvSpPr>
            <a:spLocks noGrp="1"/>
          </p:cNvSpPr>
          <p:nvPr>
            <p:ph type="sldNum" sz="quarter" idx="12"/>
          </p:nvPr>
        </p:nvSpPr>
        <p:spPr/>
        <p:txBody>
          <a:bodyPr/>
          <a:lstStyle/>
          <a:p>
            <a:fld id="{26C010E4-C3A7-430B-92BB-08F25BDEE22F}" type="slidenum">
              <a:rPr lang="en-US" smtClean="0"/>
              <a:pPr/>
              <a:t>66</a:t>
            </a:fld>
            <a:endParaRPr lang="en-US"/>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3" cstate="print"/>
          <a:srcRect/>
          <a:stretch>
            <a:fillRect/>
          </a:stretch>
        </p:blipFill>
        <p:spPr bwMode="auto">
          <a:xfrm>
            <a:off x="0" y="0"/>
            <a:ext cx="9182100" cy="4819650"/>
          </a:xfrm>
          <a:prstGeom prst="rect">
            <a:avLst/>
          </a:prstGeom>
          <a:noFill/>
          <a:ln w="9525">
            <a:noFill/>
            <a:miter lim="800000"/>
            <a:headEnd/>
            <a:tailEnd/>
          </a:ln>
        </p:spPr>
      </p:pic>
      <p:sp>
        <p:nvSpPr>
          <p:cNvPr id="5" name="Rectangle 4"/>
          <p:cNvSpPr/>
          <p:nvPr/>
        </p:nvSpPr>
        <p:spPr>
          <a:xfrm>
            <a:off x="685800" y="4953000"/>
            <a:ext cx="5029200" cy="923330"/>
          </a:xfrm>
          <a:prstGeom prst="rect">
            <a:avLst/>
          </a:prstGeom>
          <a:solidFill>
            <a:srgbClr val="FFFF00"/>
          </a:solidFill>
        </p:spPr>
        <p:txBody>
          <a:bodyPr wrap="square">
            <a:spAutoFit/>
          </a:bodyPr>
          <a:lstStyle/>
          <a:p>
            <a:r>
              <a:rPr lang="en-US" b="1" dirty="0"/>
              <a:t>Entering a Key Event Tracking (KET) form:</a:t>
            </a:r>
          </a:p>
          <a:p>
            <a:r>
              <a:rPr lang="en-US" dirty="0"/>
              <a:t>•Go to the PARTNERSHIPS menu option</a:t>
            </a:r>
          </a:p>
          <a:p>
            <a:r>
              <a:rPr lang="en-US" dirty="0"/>
              <a:t>•Select “Manage Active Partners”</a:t>
            </a:r>
          </a:p>
        </p:txBody>
      </p:sp>
      <p:sp>
        <p:nvSpPr>
          <p:cNvPr id="6" name="Slide Number Placeholder 5"/>
          <p:cNvSpPr>
            <a:spLocks noGrp="1"/>
          </p:cNvSpPr>
          <p:nvPr>
            <p:ph type="sldNum" sz="quarter" idx="12"/>
          </p:nvPr>
        </p:nvSpPr>
        <p:spPr/>
        <p:txBody>
          <a:bodyPr/>
          <a:lstStyle/>
          <a:p>
            <a:fld id="{26C010E4-C3A7-430B-92BB-08F25BDEE22F}" type="slidenum">
              <a:rPr lang="en-US" smtClean="0"/>
              <a:pPr/>
              <a:t>67</a:t>
            </a:fld>
            <a:endParaRPr lang="en-US"/>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3" cstate="print"/>
          <a:srcRect/>
          <a:stretch>
            <a:fillRect/>
          </a:stretch>
        </p:blipFill>
        <p:spPr bwMode="auto">
          <a:xfrm>
            <a:off x="0" y="0"/>
            <a:ext cx="9505950" cy="6915150"/>
          </a:xfrm>
          <a:prstGeom prst="rect">
            <a:avLst/>
          </a:prstGeom>
          <a:noFill/>
          <a:ln w="9525">
            <a:noFill/>
            <a:miter lim="800000"/>
            <a:headEnd/>
            <a:tailEnd/>
          </a:ln>
        </p:spPr>
      </p:pic>
      <p:sp>
        <p:nvSpPr>
          <p:cNvPr id="3" name="Rectangle 2"/>
          <p:cNvSpPr/>
          <p:nvPr/>
        </p:nvSpPr>
        <p:spPr>
          <a:xfrm>
            <a:off x="3124200" y="2286000"/>
            <a:ext cx="4572000" cy="646331"/>
          </a:xfrm>
          <a:prstGeom prst="rect">
            <a:avLst/>
          </a:prstGeom>
          <a:solidFill>
            <a:srgbClr val="FFFF00"/>
          </a:solidFill>
        </p:spPr>
        <p:txBody>
          <a:bodyPr>
            <a:spAutoFit/>
          </a:bodyPr>
          <a:lstStyle/>
          <a:p>
            <a:r>
              <a:rPr lang="en-US" b="1" dirty="0"/>
              <a:t>Click on a Partner’s name to access</a:t>
            </a:r>
          </a:p>
          <a:p>
            <a:r>
              <a:rPr lang="en-US" b="1" dirty="0"/>
              <a:t>their records.</a:t>
            </a:r>
            <a:endParaRPr lang="en-US" dirty="0"/>
          </a:p>
        </p:txBody>
      </p:sp>
      <p:sp>
        <p:nvSpPr>
          <p:cNvPr id="4" name="Slide Number Placeholder 3"/>
          <p:cNvSpPr>
            <a:spLocks noGrp="1"/>
          </p:cNvSpPr>
          <p:nvPr>
            <p:ph type="sldNum" sz="quarter" idx="12"/>
          </p:nvPr>
        </p:nvSpPr>
        <p:spPr/>
        <p:txBody>
          <a:bodyPr/>
          <a:lstStyle/>
          <a:p>
            <a:fld id="{26C010E4-C3A7-430B-92BB-08F25BDEE22F}" type="slidenum">
              <a:rPr lang="en-US" smtClean="0"/>
              <a:pPr/>
              <a:t>68</a:t>
            </a:fld>
            <a:endParaRPr lang="en-US"/>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3" cstate="print"/>
          <a:srcRect/>
          <a:stretch>
            <a:fillRect/>
          </a:stretch>
        </p:blipFill>
        <p:spPr bwMode="auto">
          <a:xfrm>
            <a:off x="0" y="0"/>
            <a:ext cx="9505950" cy="6896100"/>
          </a:xfrm>
          <a:prstGeom prst="rect">
            <a:avLst/>
          </a:prstGeom>
          <a:noFill/>
          <a:ln w="9525">
            <a:noFill/>
            <a:miter lim="800000"/>
            <a:headEnd/>
            <a:tailEnd/>
          </a:ln>
        </p:spPr>
      </p:pic>
      <p:sp>
        <p:nvSpPr>
          <p:cNvPr id="3" name="Rectangle 2"/>
          <p:cNvSpPr/>
          <p:nvPr/>
        </p:nvSpPr>
        <p:spPr>
          <a:xfrm>
            <a:off x="3276600" y="3352800"/>
            <a:ext cx="5181600" cy="1200329"/>
          </a:xfrm>
          <a:prstGeom prst="rect">
            <a:avLst/>
          </a:prstGeom>
          <a:solidFill>
            <a:srgbClr val="FFFF00"/>
          </a:solidFill>
        </p:spPr>
        <p:txBody>
          <a:bodyPr wrap="square">
            <a:spAutoFit/>
          </a:bodyPr>
          <a:lstStyle/>
          <a:p>
            <a:r>
              <a:rPr lang="en-US" b="1" dirty="0"/>
              <a:t>There are two ways to enter a KET:</a:t>
            </a:r>
          </a:p>
          <a:p>
            <a:r>
              <a:rPr lang="en-US" b="1" dirty="0"/>
              <a:t>1. Click “View / Update Current </a:t>
            </a:r>
            <a:r>
              <a:rPr lang="en-US" b="1" dirty="0" smtClean="0"/>
              <a:t>KET Status</a:t>
            </a:r>
            <a:r>
              <a:rPr lang="en-US" b="1" dirty="0"/>
              <a:t>”</a:t>
            </a:r>
          </a:p>
          <a:p>
            <a:r>
              <a:rPr lang="en-US" b="1" dirty="0" smtClean="0"/>
              <a:t> OR</a:t>
            </a:r>
          </a:p>
          <a:p>
            <a:r>
              <a:rPr lang="en-US" b="1" dirty="0" smtClean="0"/>
              <a:t>2</a:t>
            </a:r>
            <a:r>
              <a:rPr lang="en-US" b="1" dirty="0"/>
              <a:t>. Click “Enter New KET”</a:t>
            </a:r>
            <a:endParaRPr lang="en-US" dirty="0"/>
          </a:p>
        </p:txBody>
      </p:sp>
      <p:sp>
        <p:nvSpPr>
          <p:cNvPr id="4" name="Slide Number Placeholder 3"/>
          <p:cNvSpPr>
            <a:spLocks noGrp="1"/>
          </p:cNvSpPr>
          <p:nvPr>
            <p:ph type="sldNum" sz="quarter" idx="12"/>
          </p:nvPr>
        </p:nvSpPr>
        <p:spPr/>
        <p:txBody>
          <a:bodyPr/>
          <a:lstStyle/>
          <a:p>
            <a:fld id="{26C010E4-C3A7-430B-92BB-08F25BDEE22F}" type="slidenum">
              <a:rPr lang="en-US" smtClean="0"/>
              <a:pPr/>
              <a:t>69</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pPr>
              <a:buNone/>
            </a:pPr>
            <a:r>
              <a:rPr lang="en-US" b="1" i="1" dirty="0" smtClean="0"/>
              <a:t>Completed every 3 months to assess:</a:t>
            </a:r>
          </a:p>
          <a:p>
            <a:r>
              <a:rPr lang="en-US" b="1" dirty="0" smtClean="0"/>
              <a:t>Education: </a:t>
            </a:r>
            <a:r>
              <a:rPr lang="en-US" dirty="0" smtClean="0"/>
              <a:t>Assesses current attendance level and grades, and whether the partner is currently receiving any type of special education</a:t>
            </a:r>
          </a:p>
          <a:p>
            <a:r>
              <a:rPr lang="en-US" b="1" dirty="0" smtClean="0"/>
              <a:t>Sources of Financial Support: </a:t>
            </a:r>
            <a:r>
              <a:rPr lang="en-US" dirty="0" smtClean="0"/>
              <a:t>Assesses current sources of financial support</a:t>
            </a:r>
          </a:p>
          <a:p>
            <a:r>
              <a:rPr lang="en-US" b="1" dirty="0" smtClean="0"/>
              <a:t>Legal Issues/Designations: </a:t>
            </a:r>
            <a:r>
              <a:rPr lang="en-US" dirty="0" smtClean="0"/>
              <a:t>Assesses current custody arrangements for children of the partner</a:t>
            </a:r>
          </a:p>
          <a:p>
            <a:r>
              <a:rPr lang="en-US" b="1" dirty="0" smtClean="0"/>
              <a:t>Health Status: </a:t>
            </a:r>
            <a:r>
              <a:rPr lang="en-US" dirty="0" smtClean="0"/>
              <a:t>Assesses current access to a primary care physician</a:t>
            </a:r>
          </a:p>
          <a:p>
            <a:r>
              <a:rPr lang="en-US" b="1" dirty="0" smtClean="0"/>
              <a:t>Substance Abuse: </a:t>
            </a:r>
            <a:r>
              <a:rPr lang="en-US" dirty="0" smtClean="0"/>
              <a:t>Assesses whether the partner is currently considered to have a co-occurring mental illness and substance use problem and whether the partner is current receiving substance abuse services</a:t>
            </a:r>
            <a:endParaRPr lang="en-US" dirty="0"/>
          </a:p>
        </p:txBody>
      </p:sp>
      <p:sp>
        <p:nvSpPr>
          <p:cNvPr id="3" name="Title 2"/>
          <p:cNvSpPr>
            <a:spLocks noGrp="1"/>
          </p:cNvSpPr>
          <p:nvPr>
            <p:ph type="title"/>
          </p:nvPr>
        </p:nvSpPr>
        <p:spPr/>
        <p:txBody>
          <a:bodyPr/>
          <a:lstStyle/>
          <a:p>
            <a:r>
              <a:rPr lang="en-US" dirty="0" smtClean="0"/>
              <a:t>QUARTERLY ASSESSMENT FORM</a:t>
            </a:r>
            <a:endParaRPr lang="en-US" dirty="0"/>
          </a:p>
        </p:txBody>
      </p:sp>
      <p:sp>
        <p:nvSpPr>
          <p:cNvPr id="4" name="Slide Number Placeholder 3"/>
          <p:cNvSpPr>
            <a:spLocks noGrp="1"/>
          </p:cNvSpPr>
          <p:nvPr>
            <p:ph type="sldNum" sz="quarter" idx="12"/>
          </p:nvPr>
        </p:nvSpPr>
        <p:spPr/>
        <p:txBody>
          <a:bodyPr/>
          <a:lstStyle/>
          <a:p>
            <a:fld id="{26C010E4-C3A7-430B-92BB-08F25BDEE22F}" type="slidenum">
              <a:rPr lang="en-US" smtClean="0"/>
              <a:pPr/>
              <a:t>7</a:t>
            </a:fld>
            <a:endParaRPr lang="en-US"/>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a:blip r:embed="rId3" cstate="print"/>
          <a:srcRect/>
          <a:stretch>
            <a:fillRect/>
          </a:stretch>
        </p:blipFill>
        <p:spPr bwMode="auto">
          <a:xfrm>
            <a:off x="0" y="0"/>
            <a:ext cx="9182100" cy="6896100"/>
          </a:xfrm>
          <a:prstGeom prst="rect">
            <a:avLst/>
          </a:prstGeom>
          <a:noFill/>
          <a:ln w="9525">
            <a:noFill/>
            <a:miter lim="800000"/>
            <a:headEnd/>
            <a:tailEnd/>
          </a:ln>
        </p:spPr>
      </p:pic>
      <p:sp>
        <p:nvSpPr>
          <p:cNvPr id="3" name="Rectangle 2"/>
          <p:cNvSpPr/>
          <p:nvPr/>
        </p:nvSpPr>
        <p:spPr>
          <a:xfrm>
            <a:off x="5410200" y="3581400"/>
            <a:ext cx="3276600" cy="646331"/>
          </a:xfrm>
          <a:prstGeom prst="rect">
            <a:avLst/>
          </a:prstGeom>
          <a:solidFill>
            <a:srgbClr val="FFFF00"/>
          </a:solidFill>
        </p:spPr>
        <p:txBody>
          <a:bodyPr wrap="square">
            <a:spAutoFit/>
          </a:bodyPr>
          <a:lstStyle/>
          <a:p>
            <a:r>
              <a:rPr lang="en-US" b="1" dirty="0"/>
              <a:t>Enter the Assessment Date</a:t>
            </a:r>
          </a:p>
          <a:p>
            <a:r>
              <a:rPr lang="en-US" b="1" dirty="0"/>
              <a:t>&amp; click on “Get Form”</a:t>
            </a:r>
            <a:endParaRPr lang="en-US" dirty="0"/>
          </a:p>
        </p:txBody>
      </p:sp>
      <p:sp>
        <p:nvSpPr>
          <p:cNvPr id="4" name="Slide Number Placeholder 3"/>
          <p:cNvSpPr>
            <a:spLocks noGrp="1"/>
          </p:cNvSpPr>
          <p:nvPr>
            <p:ph type="sldNum" sz="quarter" idx="12"/>
          </p:nvPr>
        </p:nvSpPr>
        <p:spPr/>
        <p:txBody>
          <a:bodyPr/>
          <a:lstStyle/>
          <a:p>
            <a:fld id="{26C010E4-C3A7-430B-92BB-08F25BDEE22F}" type="slidenum">
              <a:rPr lang="en-US" smtClean="0"/>
              <a:pPr/>
              <a:t>70</a:t>
            </a:fld>
            <a:endParaRPr lang="en-US"/>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3" cstate="print"/>
          <a:srcRect/>
          <a:stretch>
            <a:fillRect/>
          </a:stretch>
        </p:blipFill>
        <p:spPr bwMode="auto">
          <a:xfrm>
            <a:off x="0" y="23813"/>
            <a:ext cx="9144000" cy="6810375"/>
          </a:xfrm>
          <a:prstGeom prst="rect">
            <a:avLst/>
          </a:prstGeom>
          <a:noFill/>
          <a:ln w="9525">
            <a:noFill/>
            <a:miter lim="800000"/>
            <a:headEnd/>
            <a:tailEnd/>
          </a:ln>
        </p:spPr>
      </p:pic>
      <p:sp>
        <p:nvSpPr>
          <p:cNvPr id="3" name="Rectangle 2"/>
          <p:cNvSpPr/>
          <p:nvPr/>
        </p:nvSpPr>
        <p:spPr>
          <a:xfrm>
            <a:off x="0" y="0"/>
            <a:ext cx="9144000" cy="2585323"/>
          </a:xfrm>
          <a:prstGeom prst="rect">
            <a:avLst/>
          </a:prstGeom>
          <a:solidFill>
            <a:srgbClr val="FFFF00"/>
          </a:solidFill>
        </p:spPr>
        <p:txBody>
          <a:bodyPr wrap="square">
            <a:spAutoFit/>
          </a:bodyPr>
          <a:lstStyle/>
          <a:p>
            <a:r>
              <a:rPr lang="en-US" b="1" dirty="0"/>
              <a:t>Enter information for what changed.</a:t>
            </a:r>
          </a:p>
          <a:p>
            <a:endParaRPr lang="en-US" b="1" dirty="0" smtClean="0"/>
          </a:p>
          <a:p>
            <a:r>
              <a:rPr lang="en-US" b="1" dirty="0" smtClean="0"/>
              <a:t>Exception</a:t>
            </a:r>
            <a:r>
              <a:rPr lang="en-US" b="1" dirty="0"/>
              <a:t>: </a:t>
            </a:r>
            <a:r>
              <a:rPr lang="en-US" b="1" dirty="0" smtClean="0"/>
              <a:t>Educational </a:t>
            </a:r>
            <a:r>
              <a:rPr lang="en-US" b="1" dirty="0"/>
              <a:t>and Employment Setting</a:t>
            </a:r>
          </a:p>
          <a:p>
            <a:r>
              <a:rPr lang="en-US" b="1" dirty="0"/>
              <a:t>questions are “snapshots” and, if there are changes to these</a:t>
            </a:r>
          </a:p>
          <a:p>
            <a:r>
              <a:rPr lang="en-US" b="1" dirty="0"/>
              <a:t>questions, you also need to indicate their current situation</a:t>
            </a:r>
          </a:p>
          <a:p>
            <a:r>
              <a:rPr lang="en-US" b="1" dirty="0"/>
              <a:t>(which includes new and ongoing statuses</a:t>
            </a:r>
            <a:r>
              <a:rPr lang="en-US" b="1" dirty="0" smtClean="0"/>
              <a:t>).</a:t>
            </a:r>
          </a:p>
          <a:p>
            <a:endParaRPr lang="en-US" b="1" dirty="0"/>
          </a:p>
          <a:p>
            <a:r>
              <a:rPr lang="en-US" b="1" dirty="0" smtClean="0"/>
              <a:t>Example: Client was working 5 hours a week at Job A.  Now also working 5 hours a week at Job B.  Enter both jobs on KET.</a:t>
            </a:r>
            <a:endParaRPr lang="en-US" dirty="0"/>
          </a:p>
        </p:txBody>
      </p:sp>
      <p:sp>
        <p:nvSpPr>
          <p:cNvPr id="4" name="Slide Number Placeholder 3"/>
          <p:cNvSpPr>
            <a:spLocks noGrp="1"/>
          </p:cNvSpPr>
          <p:nvPr>
            <p:ph type="sldNum" sz="quarter" idx="12"/>
          </p:nvPr>
        </p:nvSpPr>
        <p:spPr/>
        <p:txBody>
          <a:bodyPr/>
          <a:lstStyle/>
          <a:p>
            <a:fld id="{26C010E4-C3A7-430B-92BB-08F25BDEE22F}" type="slidenum">
              <a:rPr lang="en-US" smtClean="0"/>
              <a:pPr/>
              <a:t>71</a:t>
            </a:fld>
            <a:endParaRPr lang="en-US"/>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a:blip r:embed="rId3" cstate="print"/>
          <a:srcRect/>
          <a:stretch>
            <a:fillRect/>
          </a:stretch>
        </p:blipFill>
        <p:spPr bwMode="auto">
          <a:xfrm>
            <a:off x="0" y="14288"/>
            <a:ext cx="9182100" cy="6829425"/>
          </a:xfrm>
          <a:prstGeom prst="rect">
            <a:avLst/>
          </a:prstGeom>
          <a:noFill/>
          <a:ln w="9525">
            <a:noFill/>
            <a:miter lim="800000"/>
            <a:headEnd/>
            <a:tailEnd/>
          </a:ln>
        </p:spPr>
      </p:pic>
      <p:sp>
        <p:nvSpPr>
          <p:cNvPr id="3" name="Rectangle 2"/>
          <p:cNvSpPr/>
          <p:nvPr/>
        </p:nvSpPr>
        <p:spPr>
          <a:xfrm>
            <a:off x="1371600" y="5562600"/>
            <a:ext cx="2209800" cy="646331"/>
          </a:xfrm>
          <a:prstGeom prst="rect">
            <a:avLst/>
          </a:prstGeom>
          <a:solidFill>
            <a:srgbClr val="FFFF00"/>
          </a:solidFill>
        </p:spPr>
        <p:txBody>
          <a:bodyPr wrap="square">
            <a:spAutoFit/>
          </a:bodyPr>
          <a:lstStyle/>
          <a:p>
            <a:r>
              <a:rPr lang="en-US" b="1" dirty="0"/>
              <a:t>Click on “Submit”</a:t>
            </a:r>
          </a:p>
          <a:p>
            <a:r>
              <a:rPr lang="en-US" b="1" dirty="0"/>
              <a:t>when done.</a:t>
            </a:r>
            <a:endParaRPr lang="en-US" dirty="0"/>
          </a:p>
        </p:txBody>
      </p:sp>
      <p:sp>
        <p:nvSpPr>
          <p:cNvPr id="4" name="Slide Number Placeholder 3"/>
          <p:cNvSpPr>
            <a:spLocks noGrp="1"/>
          </p:cNvSpPr>
          <p:nvPr>
            <p:ph type="sldNum" sz="quarter" idx="12"/>
          </p:nvPr>
        </p:nvSpPr>
        <p:spPr/>
        <p:txBody>
          <a:bodyPr/>
          <a:lstStyle/>
          <a:p>
            <a:fld id="{26C010E4-C3A7-430B-92BB-08F25BDEE22F}" type="slidenum">
              <a:rPr lang="en-US" smtClean="0"/>
              <a:pPr/>
              <a:t>72</a:t>
            </a:fld>
            <a:endParaRPr lang="en-US"/>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3" cstate="print"/>
          <a:srcRect/>
          <a:stretch>
            <a:fillRect/>
          </a:stretch>
        </p:blipFill>
        <p:spPr bwMode="auto">
          <a:xfrm>
            <a:off x="0" y="0"/>
            <a:ext cx="9182100" cy="6877050"/>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fld id="{26C010E4-C3A7-430B-92BB-08F25BDEE22F}" type="slidenum">
              <a:rPr lang="en-US" smtClean="0"/>
              <a:pPr/>
              <a:t>73</a:t>
            </a:fld>
            <a:endParaRPr lang="en-US"/>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ENTERING A QUATERLY</a:t>
            </a:r>
            <a:br>
              <a:rPr lang="en-US" dirty="0" smtClean="0"/>
            </a:br>
            <a:r>
              <a:rPr lang="en-US" dirty="0" smtClean="0"/>
              <a:t>ASSESSMENT (3M) FORM</a:t>
            </a:r>
            <a:endParaRPr lang="en-US" dirty="0"/>
          </a:p>
        </p:txBody>
      </p:sp>
      <p:sp>
        <p:nvSpPr>
          <p:cNvPr id="4" name="Slide Number Placeholder 3"/>
          <p:cNvSpPr>
            <a:spLocks noGrp="1"/>
          </p:cNvSpPr>
          <p:nvPr>
            <p:ph type="sldNum" sz="quarter" idx="12"/>
          </p:nvPr>
        </p:nvSpPr>
        <p:spPr/>
        <p:txBody>
          <a:bodyPr/>
          <a:lstStyle/>
          <a:p>
            <a:fld id="{26C010E4-C3A7-430B-92BB-08F25BDEE22F}" type="slidenum">
              <a:rPr lang="en-US" smtClean="0"/>
              <a:pPr/>
              <a:t>74</a:t>
            </a:fld>
            <a:endParaRPr lang="en-US"/>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p:cNvPicPr>
            <a:picLocks noChangeAspect="1" noChangeArrowheads="1"/>
          </p:cNvPicPr>
          <p:nvPr/>
        </p:nvPicPr>
        <p:blipFill>
          <a:blip r:embed="rId3" cstate="print"/>
          <a:srcRect/>
          <a:stretch>
            <a:fillRect/>
          </a:stretch>
        </p:blipFill>
        <p:spPr bwMode="auto">
          <a:xfrm>
            <a:off x="0" y="0"/>
            <a:ext cx="9182100" cy="6877050"/>
          </a:xfrm>
          <a:prstGeom prst="rect">
            <a:avLst/>
          </a:prstGeom>
          <a:noFill/>
          <a:ln w="9525">
            <a:noFill/>
            <a:miter lim="800000"/>
            <a:headEnd/>
            <a:tailEnd/>
          </a:ln>
        </p:spPr>
      </p:pic>
      <p:sp>
        <p:nvSpPr>
          <p:cNvPr id="5" name="Rectangle 4"/>
          <p:cNvSpPr/>
          <p:nvPr/>
        </p:nvSpPr>
        <p:spPr>
          <a:xfrm>
            <a:off x="4038600" y="1219200"/>
            <a:ext cx="4572000" cy="2585323"/>
          </a:xfrm>
          <a:prstGeom prst="rect">
            <a:avLst/>
          </a:prstGeom>
          <a:solidFill>
            <a:srgbClr val="FFFF00"/>
          </a:solidFill>
        </p:spPr>
        <p:txBody>
          <a:bodyPr>
            <a:spAutoFit/>
          </a:bodyPr>
          <a:lstStyle/>
          <a:p>
            <a:r>
              <a:rPr lang="en-US" b="1" dirty="0"/>
              <a:t>The Quarterly Assessment</a:t>
            </a:r>
          </a:p>
          <a:p>
            <a:r>
              <a:rPr lang="en-US" b="1" dirty="0"/>
              <a:t>notification on the DCR Home</a:t>
            </a:r>
          </a:p>
          <a:p>
            <a:r>
              <a:rPr lang="en-US" b="1" dirty="0"/>
              <a:t>page indicates who is due for a</a:t>
            </a:r>
          </a:p>
          <a:p>
            <a:r>
              <a:rPr lang="en-US" b="1" dirty="0"/>
              <a:t>quarterly assessment.</a:t>
            </a:r>
          </a:p>
          <a:p>
            <a:r>
              <a:rPr lang="en-US" b="1" dirty="0"/>
              <a:t>(Notification appears 15 days</a:t>
            </a:r>
          </a:p>
          <a:p>
            <a:r>
              <a:rPr lang="en-US" b="1" dirty="0"/>
              <a:t>prior to the due date and 30</a:t>
            </a:r>
          </a:p>
          <a:p>
            <a:r>
              <a:rPr lang="en-US" b="1" dirty="0"/>
              <a:t>days after the due date.)</a:t>
            </a:r>
          </a:p>
          <a:p>
            <a:r>
              <a:rPr lang="en-US" b="1" dirty="0"/>
              <a:t>Click on a name to enter the</a:t>
            </a:r>
          </a:p>
          <a:p>
            <a:r>
              <a:rPr lang="en-US" b="1" dirty="0"/>
              <a:t>information. OR . . .</a:t>
            </a:r>
            <a:endParaRPr lang="en-US" dirty="0"/>
          </a:p>
        </p:txBody>
      </p:sp>
      <p:sp>
        <p:nvSpPr>
          <p:cNvPr id="6" name="Oval 5"/>
          <p:cNvSpPr/>
          <p:nvPr/>
        </p:nvSpPr>
        <p:spPr>
          <a:xfrm>
            <a:off x="1371600" y="3886200"/>
            <a:ext cx="2362200" cy="6096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p:cNvSpPr>
            <a:spLocks noGrp="1"/>
          </p:cNvSpPr>
          <p:nvPr>
            <p:ph type="sldNum" sz="quarter" idx="12"/>
          </p:nvPr>
        </p:nvSpPr>
        <p:spPr/>
        <p:txBody>
          <a:bodyPr/>
          <a:lstStyle/>
          <a:p>
            <a:fld id="{26C010E4-C3A7-430B-92BB-08F25BDEE22F}" type="slidenum">
              <a:rPr lang="en-US" smtClean="0"/>
              <a:pPr/>
              <a:t>75</a:t>
            </a:fld>
            <a:endParaRPr lang="en-US"/>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p:cNvPicPr>
            <a:picLocks noChangeAspect="1" noChangeArrowheads="1"/>
          </p:cNvPicPr>
          <p:nvPr/>
        </p:nvPicPr>
        <p:blipFill>
          <a:blip r:embed="rId3" cstate="print"/>
          <a:srcRect/>
          <a:stretch>
            <a:fillRect/>
          </a:stretch>
        </p:blipFill>
        <p:spPr bwMode="auto">
          <a:xfrm>
            <a:off x="0" y="0"/>
            <a:ext cx="9505950" cy="6915150"/>
          </a:xfrm>
          <a:prstGeom prst="rect">
            <a:avLst/>
          </a:prstGeom>
          <a:noFill/>
          <a:ln w="9525">
            <a:noFill/>
            <a:miter lim="800000"/>
            <a:headEnd/>
            <a:tailEnd/>
          </a:ln>
        </p:spPr>
      </p:pic>
      <p:sp>
        <p:nvSpPr>
          <p:cNvPr id="3" name="Rectangle 2"/>
          <p:cNvSpPr/>
          <p:nvPr/>
        </p:nvSpPr>
        <p:spPr>
          <a:xfrm>
            <a:off x="5410200" y="2209800"/>
            <a:ext cx="3352800" cy="2308324"/>
          </a:xfrm>
          <a:prstGeom prst="rect">
            <a:avLst/>
          </a:prstGeom>
          <a:solidFill>
            <a:srgbClr val="FFFF00"/>
          </a:solidFill>
        </p:spPr>
        <p:txBody>
          <a:bodyPr wrap="square">
            <a:spAutoFit/>
          </a:bodyPr>
          <a:lstStyle/>
          <a:p>
            <a:r>
              <a:rPr lang="en-US" b="1" dirty="0"/>
              <a:t>The Quarterly Notification</a:t>
            </a:r>
          </a:p>
          <a:p>
            <a:r>
              <a:rPr lang="en-US" b="1" dirty="0"/>
              <a:t>also appears when you</a:t>
            </a:r>
          </a:p>
          <a:p>
            <a:r>
              <a:rPr lang="en-US" b="1" dirty="0"/>
              <a:t>access a Partner’s records</a:t>
            </a:r>
          </a:p>
          <a:p>
            <a:r>
              <a:rPr lang="en-US" b="1" dirty="0"/>
              <a:t>from the Manage Active</a:t>
            </a:r>
          </a:p>
          <a:p>
            <a:r>
              <a:rPr lang="en-US" b="1" dirty="0"/>
              <a:t>Partners screen.</a:t>
            </a:r>
          </a:p>
          <a:p>
            <a:r>
              <a:rPr lang="en-US" b="1" dirty="0"/>
              <a:t>Click on the link to enter the</a:t>
            </a:r>
          </a:p>
          <a:p>
            <a:r>
              <a:rPr lang="en-US" b="1" dirty="0"/>
              <a:t>information. OR . . .</a:t>
            </a:r>
            <a:endParaRPr lang="en-US" dirty="0"/>
          </a:p>
        </p:txBody>
      </p:sp>
      <p:sp>
        <p:nvSpPr>
          <p:cNvPr id="4" name="Oval 3"/>
          <p:cNvSpPr/>
          <p:nvPr/>
        </p:nvSpPr>
        <p:spPr>
          <a:xfrm>
            <a:off x="6172200" y="5105400"/>
            <a:ext cx="2362200" cy="6096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p>
            <a:fld id="{26C010E4-C3A7-430B-92BB-08F25BDEE22F}" type="slidenum">
              <a:rPr lang="en-US" smtClean="0"/>
              <a:pPr/>
              <a:t>76</a:t>
            </a:fld>
            <a:endParaRPr lang="en-US"/>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p:cNvPicPr>
            <a:picLocks noChangeAspect="1" noChangeArrowheads="1"/>
          </p:cNvPicPr>
          <p:nvPr/>
        </p:nvPicPr>
        <p:blipFill>
          <a:blip r:embed="rId3" cstate="print"/>
          <a:srcRect/>
          <a:stretch>
            <a:fillRect/>
          </a:stretch>
        </p:blipFill>
        <p:spPr bwMode="auto">
          <a:xfrm>
            <a:off x="0" y="0"/>
            <a:ext cx="9505950" cy="6915150"/>
          </a:xfrm>
          <a:prstGeom prst="rect">
            <a:avLst/>
          </a:prstGeom>
          <a:noFill/>
          <a:ln w="9525">
            <a:noFill/>
            <a:miter lim="800000"/>
            <a:headEnd/>
            <a:tailEnd/>
          </a:ln>
        </p:spPr>
      </p:pic>
      <p:sp>
        <p:nvSpPr>
          <p:cNvPr id="3" name="Rectangle 2"/>
          <p:cNvSpPr/>
          <p:nvPr/>
        </p:nvSpPr>
        <p:spPr>
          <a:xfrm>
            <a:off x="304800" y="1371600"/>
            <a:ext cx="8839200" cy="2031325"/>
          </a:xfrm>
          <a:prstGeom prst="rect">
            <a:avLst/>
          </a:prstGeom>
          <a:solidFill>
            <a:srgbClr val="FFFF00"/>
          </a:solidFill>
        </p:spPr>
        <p:txBody>
          <a:bodyPr wrap="square">
            <a:spAutoFit/>
          </a:bodyPr>
          <a:lstStyle/>
          <a:p>
            <a:r>
              <a:rPr lang="en-US" b="1" dirty="0"/>
              <a:t>If the Quarterly Assessment was COLLECTED from </a:t>
            </a:r>
            <a:r>
              <a:rPr lang="en-US" b="1" dirty="0" smtClean="0"/>
              <a:t>the partner </a:t>
            </a:r>
            <a:r>
              <a:rPr lang="en-US" b="1" dirty="0"/>
              <a:t>WITHIN the 45-day window (15 days prior to the </a:t>
            </a:r>
            <a:r>
              <a:rPr lang="en-US" b="1" dirty="0" smtClean="0"/>
              <a:t>due date </a:t>
            </a:r>
            <a:r>
              <a:rPr lang="en-US" b="1" dirty="0"/>
              <a:t>or 30 days after the due date) but was not ENTERED, </a:t>
            </a:r>
            <a:r>
              <a:rPr lang="en-US" b="1" dirty="0" smtClean="0"/>
              <a:t>the link </a:t>
            </a:r>
            <a:r>
              <a:rPr lang="en-US" b="1" dirty="0"/>
              <a:t>for the past-due assessment may be accessed in </a:t>
            </a:r>
            <a:r>
              <a:rPr lang="en-US" b="1" dirty="0" smtClean="0"/>
              <a:t>the Quarterly </a:t>
            </a:r>
            <a:r>
              <a:rPr lang="en-US" b="1" dirty="0"/>
              <a:t>Assessment History section</a:t>
            </a:r>
            <a:r>
              <a:rPr lang="en-US" b="1" dirty="0" smtClean="0"/>
              <a:t>.</a:t>
            </a:r>
          </a:p>
          <a:p>
            <a:endParaRPr lang="en-US" b="1" dirty="0"/>
          </a:p>
          <a:p>
            <a:r>
              <a:rPr lang="en-US" b="1" dirty="0">
                <a:solidFill>
                  <a:srgbClr val="FF0000"/>
                </a:solidFill>
              </a:rPr>
              <a:t>NOTE: The Quarterly Assessment data must be collected within the 45-day</a:t>
            </a:r>
          </a:p>
          <a:p>
            <a:r>
              <a:rPr lang="en-US" b="1" dirty="0">
                <a:solidFill>
                  <a:srgbClr val="FF0000"/>
                </a:solidFill>
              </a:rPr>
              <a:t>window, but the data can be entered beyond the 45-day window.</a:t>
            </a:r>
            <a:endParaRPr lang="en-US" dirty="0">
              <a:solidFill>
                <a:srgbClr val="FF0000"/>
              </a:solidFill>
            </a:endParaRPr>
          </a:p>
        </p:txBody>
      </p:sp>
      <p:sp>
        <p:nvSpPr>
          <p:cNvPr id="4" name="Oval 3"/>
          <p:cNvSpPr/>
          <p:nvPr/>
        </p:nvSpPr>
        <p:spPr>
          <a:xfrm>
            <a:off x="6781800" y="5562600"/>
            <a:ext cx="2362200" cy="9144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fld id="{26C010E4-C3A7-430B-92BB-08F25BDEE22F}" type="slidenum">
              <a:rPr lang="en-US" smtClean="0"/>
              <a:pPr/>
              <a:t>77</a:t>
            </a:fld>
            <a:endParaRPr lang="en-US"/>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p:cNvPicPr>
            <a:picLocks noChangeAspect="1" noChangeArrowheads="1"/>
          </p:cNvPicPr>
          <p:nvPr/>
        </p:nvPicPr>
        <p:blipFill>
          <a:blip r:embed="rId3" cstate="print"/>
          <a:srcRect/>
          <a:stretch>
            <a:fillRect/>
          </a:stretch>
        </p:blipFill>
        <p:spPr bwMode="auto">
          <a:xfrm>
            <a:off x="0" y="0"/>
            <a:ext cx="9505950" cy="6915150"/>
          </a:xfrm>
          <a:prstGeom prst="rect">
            <a:avLst/>
          </a:prstGeom>
          <a:noFill/>
          <a:ln w="9525">
            <a:noFill/>
            <a:miter lim="800000"/>
            <a:headEnd/>
            <a:tailEnd/>
          </a:ln>
        </p:spPr>
      </p:pic>
      <p:sp>
        <p:nvSpPr>
          <p:cNvPr id="3" name="Rectangle 2"/>
          <p:cNvSpPr/>
          <p:nvPr/>
        </p:nvSpPr>
        <p:spPr>
          <a:xfrm>
            <a:off x="3657600" y="4419600"/>
            <a:ext cx="3200400" cy="646331"/>
          </a:xfrm>
          <a:prstGeom prst="rect">
            <a:avLst/>
          </a:prstGeom>
          <a:solidFill>
            <a:srgbClr val="FFFF00"/>
          </a:solidFill>
        </p:spPr>
        <p:txBody>
          <a:bodyPr wrap="square">
            <a:spAutoFit/>
          </a:bodyPr>
          <a:lstStyle/>
          <a:p>
            <a:r>
              <a:rPr lang="en-US" b="1" dirty="0"/>
              <a:t>Enter the Assessment Date</a:t>
            </a:r>
          </a:p>
          <a:p>
            <a:r>
              <a:rPr lang="en-US" b="1" dirty="0"/>
              <a:t>&amp; click on “Get Form”</a:t>
            </a:r>
            <a:endParaRPr lang="en-US" dirty="0"/>
          </a:p>
        </p:txBody>
      </p:sp>
      <p:sp>
        <p:nvSpPr>
          <p:cNvPr id="4" name="Slide Number Placeholder 3"/>
          <p:cNvSpPr>
            <a:spLocks noGrp="1"/>
          </p:cNvSpPr>
          <p:nvPr>
            <p:ph type="sldNum" sz="quarter" idx="12"/>
          </p:nvPr>
        </p:nvSpPr>
        <p:spPr/>
        <p:txBody>
          <a:bodyPr/>
          <a:lstStyle/>
          <a:p>
            <a:fld id="{26C010E4-C3A7-430B-92BB-08F25BDEE22F}" type="slidenum">
              <a:rPr lang="en-US" smtClean="0"/>
              <a:pPr/>
              <a:t>78</a:t>
            </a:fld>
            <a:endParaRPr lang="en-US"/>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p:cNvPicPr>
            <a:picLocks noChangeAspect="1" noChangeArrowheads="1"/>
          </p:cNvPicPr>
          <p:nvPr/>
        </p:nvPicPr>
        <p:blipFill>
          <a:blip r:embed="rId3" cstate="print"/>
          <a:srcRect/>
          <a:stretch>
            <a:fillRect/>
          </a:stretch>
        </p:blipFill>
        <p:spPr bwMode="auto">
          <a:xfrm>
            <a:off x="0" y="0"/>
            <a:ext cx="9982200" cy="6915150"/>
          </a:xfrm>
          <a:prstGeom prst="rect">
            <a:avLst/>
          </a:prstGeom>
          <a:noFill/>
          <a:ln w="9525">
            <a:noFill/>
            <a:miter lim="800000"/>
            <a:headEnd/>
            <a:tailEnd/>
          </a:ln>
        </p:spPr>
      </p:pic>
      <p:sp>
        <p:nvSpPr>
          <p:cNvPr id="3" name="Rectangle 2"/>
          <p:cNvSpPr/>
          <p:nvPr/>
        </p:nvSpPr>
        <p:spPr>
          <a:xfrm>
            <a:off x="685800" y="2362200"/>
            <a:ext cx="3352800" cy="646331"/>
          </a:xfrm>
          <a:prstGeom prst="rect">
            <a:avLst/>
          </a:prstGeom>
          <a:solidFill>
            <a:srgbClr val="FFFF00"/>
          </a:solidFill>
        </p:spPr>
        <p:txBody>
          <a:bodyPr wrap="square">
            <a:spAutoFit/>
          </a:bodyPr>
          <a:lstStyle/>
          <a:p>
            <a:r>
              <a:rPr lang="en-US" b="1" dirty="0"/>
              <a:t>Unlike a KET, ALL domains</a:t>
            </a:r>
          </a:p>
          <a:p>
            <a:r>
              <a:rPr lang="en-US" b="1" dirty="0"/>
              <a:t>should be completed.</a:t>
            </a:r>
            <a:endParaRPr lang="en-US" dirty="0"/>
          </a:p>
        </p:txBody>
      </p:sp>
      <p:sp>
        <p:nvSpPr>
          <p:cNvPr id="4" name="Slide Number Placeholder 3"/>
          <p:cNvSpPr>
            <a:spLocks noGrp="1"/>
          </p:cNvSpPr>
          <p:nvPr>
            <p:ph type="sldNum" sz="quarter" idx="12"/>
          </p:nvPr>
        </p:nvSpPr>
        <p:spPr/>
        <p:txBody>
          <a:bodyPr/>
          <a:lstStyle/>
          <a:p>
            <a:fld id="{26C010E4-C3A7-430B-92BB-08F25BDEE22F}" type="slidenum">
              <a:rPr lang="en-US" smtClean="0"/>
              <a:pPr/>
              <a:t>79</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3" cstate="print"/>
          <a:srcRect/>
          <a:stretch>
            <a:fillRect/>
          </a:stretch>
        </p:blipFill>
        <p:spPr bwMode="auto">
          <a:xfrm>
            <a:off x="-122822" y="0"/>
            <a:ext cx="9266821" cy="7214526"/>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fld id="{26C010E4-C3A7-430B-92BB-08F25BDEE22F}" type="slidenum">
              <a:rPr lang="en-US" smtClean="0"/>
              <a:pPr/>
              <a:t>8</a:t>
            </a:fld>
            <a:endParaRPr lang="en-US"/>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smtClean="0"/>
              <a:t>For a specific client, enter all PAF information first.</a:t>
            </a:r>
          </a:p>
          <a:p>
            <a:endParaRPr lang="en-US" dirty="0" smtClean="0"/>
          </a:p>
          <a:p>
            <a:r>
              <a:rPr lang="en-US" dirty="0" smtClean="0"/>
              <a:t>Data entry for PAFs must be accessed via PARTNERSHIPS &gt; ADD NEW PARTNER</a:t>
            </a:r>
          </a:p>
          <a:p>
            <a:endParaRPr lang="en-US" dirty="0" smtClean="0"/>
          </a:p>
          <a:p>
            <a:r>
              <a:rPr lang="en-US" dirty="0" smtClean="0"/>
              <a:t>Data entry for KET / Quarterly Assessments may be accessed via PARTNERSHIPS &gt; MANAGE ACTIVE PARTNERS</a:t>
            </a:r>
            <a:endParaRPr lang="en-US" dirty="0"/>
          </a:p>
        </p:txBody>
      </p:sp>
      <p:sp>
        <p:nvSpPr>
          <p:cNvPr id="4" name="Title 3"/>
          <p:cNvSpPr>
            <a:spLocks noGrp="1"/>
          </p:cNvSpPr>
          <p:nvPr>
            <p:ph type="title"/>
          </p:nvPr>
        </p:nvSpPr>
        <p:spPr/>
        <p:txBody>
          <a:bodyPr>
            <a:normAutofit/>
          </a:bodyPr>
          <a:lstStyle/>
          <a:p>
            <a:r>
              <a:rPr lang="en-US" sz="3600" dirty="0" smtClean="0"/>
              <a:t>REVIEW: Entering Data into the DCR</a:t>
            </a:r>
            <a:endParaRPr lang="en-US" sz="3600" dirty="0"/>
          </a:p>
        </p:txBody>
      </p:sp>
      <p:sp>
        <p:nvSpPr>
          <p:cNvPr id="6" name="Slide Number Placeholder 5"/>
          <p:cNvSpPr>
            <a:spLocks noGrp="1"/>
          </p:cNvSpPr>
          <p:nvPr>
            <p:ph type="sldNum" sz="quarter" idx="12"/>
          </p:nvPr>
        </p:nvSpPr>
        <p:spPr/>
        <p:txBody>
          <a:bodyPr/>
          <a:lstStyle/>
          <a:p>
            <a:fld id="{26C010E4-C3A7-430B-92BB-08F25BDEE22F}" type="slidenum">
              <a:rPr lang="en-US" smtClean="0"/>
              <a:pPr/>
              <a:t>80</a:t>
            </a:fld>
            <a:endParaRPr lang="en-US"/>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pPr>
              <a:buNone/>
            </a:pPr>
            <a:r>
              <a:rPr lang="en-US" b="1" dirty="0" smtClean="0"/>
              <a:t>DCR System Requirements</a:t>
            </a:r>
          </a:p>
          <a:p>
            <a:pPr>
              <a:buNone/>
            </a:pPr>
            <a:r>
              <a:rPr lang="en-US" dirty="0" smtClean="0"/>
              <a:t>The DCR development team has identified the following</a:t>
            </a:r>
          </a:p>
          <a:p>
            <a:pPr>
              <a:buNone/>
            </a:pPr>
            <a:r>
              <a:rPr lang="en-US" dirty="0" smtClean="0"/>
              <a:t>requirements and settings to insure a positive experience</a:t>
            </a:r>
          </a:p>
          <a:p>
            <a:pPr>
              <a:buNone/>
            </a:pPr>
            <a:r>
              <a:rPr lang="en-US" dirty="0" smtClean="0"/>
              <a:t>when using the DCR system:</a:t>
            </a:r>
          </a:p>
          <a:p>
            <a:pPr>
              <a:spcAft>
                <a:spcPts val="600"/>
              </a:spcAft>
            </a:pPr>
            <a:endParaRPr lang="en-US" dirty="0" smtClean="0"/>
          </a:p>
          <a:p>
            <a:pPr>
              <a:spcAft>
                <a:spcPts val="600"/>
              </a:spcAft>
            </a:pPr>
            <a:r>
              <a:rPr lang="en-US" dirty="0" smtClean="0"/>
              <a:t>Use Windows XP</a:t>
            </a:r>
          </a:p>
          <a:p>
            <a:pPr>
              <a:spcAft>
                <a:spcPts val="600"/>
              </a:spcAft>
            </a:pPr>
            <a:r>
              <a:rPr lang="en-US" dirty="0" smtClean="0"/>
              <a:t>Use Internet Explorer 6.0 or above (other browsers are not supported)</a:t>
            </a:r>
          </a:p>
          <a:p>
            <a:pPr>
              <a:spcAft>
                <a:spcPts val="600"/>
              </a:spcAft>
            </a:pPr>
            <a:r>
              <a:rPr lang="en-US" dirty="0" smtClean="0"/>
              <a:t>Set https://mhhitws.cahwnet.gov/ as a trusted site with</a:t>
            </a:r>
          </a:p>
          <a:p>
            <a:pPr>
              <a:spcAft>
                <a:spcPts val="600"/>
              </a:spcAft>
            </a:pPr>
            <a:r>
              <a:rPr lang="en-US" dirty="0" smtClean="0"/>
              <a:t>settings set to medium</a:t>
            </a:r>
          </a:p>
          <a:p>
            <a:pPr>
              <a:spcAft>
                <a:spcPts val="600"/>
              </a:spcAft>
            </a:pPr>
            <a:r>
              <a:rPr lang="en-US" dirty="0" smtClean="0"/>
              <a:t>Allow cookies from https://mhhitws.cahwnet.gov/</a:t>
            </a:r>
          </a:p>
          <a:p>
            <a:pPr>
              <a:spcAft>
                <a:spcPts val="600"/>
              </a:spcAft>
            </a:pPr>
            <a:r>
              <a:rPr lang="en-US" dirty="0" smtClean="0"/>
              <a:t>Allow pop-ups from https://mhhitws.cahwnet.gov/ (many messages in the DCR are presented in pop-ups)</a:t>
            </a:r>
          </a:p>
          <a:p>
            <a:pPr>
              <a:spcAft>
                <a:spcPts val="600"/>
              </a:spcAft>
            </a:pPr>
            <a:endParaRPr lang="en-US" dirty="0"/>
          </a:p>
        </p:txBody>
      </p:sp>
      <p:sp>
        <p:nvSpPr>
          <p:cNvPr id="3" name="Title 2"/>
          <p:cNvSpPr>
            <a:spLocks noGrp="1"/>
          </p:cNvSpPr>
          <p:nvPr>
            <p:ph type="title"/>
          </p:nvPr>
        </p:nvSpPr>
        <p:spPr/>
        <p:txBody>
          <a:bodyPr/>
          <a:lstStyle/>
          <a:p>
            <a:r>
              <a:rPr lang="en-US" dirty="0" smtClean="0"/>
              <a:t>TECHNICAL INFORMATION</a:t>
            </a:r>
            <a:endParaRPr lang="en-US" dirty="0"/>
          </a:p>
        </p:txBody>
      </p:sp>
      <p:sp>
        <p:nvSpPr>
          <p:cNvPr id="4" name="Slide Number Placeholder 3"/>
          <p:cNvSpPr>
            <a:spLocks noGrp="1"/>
          </p:cNvSpPr>
          <p:nvPr>
            <p:ph type="sldNum" sz="quarter" idx="12"/>
          </p:nvPr>
        </p:nvSpPr>
        <p:spPr/>
        <p:txBody>
          <a:bodyPr/>
          <a:lstStyle/>
          <a:p>
            <a:fld id="{26C010E4-C3A7-430B-92BB-08F25BDEE22F}" type="slidenum">
              <a:rPr lang="en-US" smtClean="0"/>
              <a:pPr/>
              <a:t>81</a:t>
            </a:fld>
            <a:endParaRPr lang="en-US"/>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6C010E4-C3A7-430B-92BB-08F25BDEE22F}" type="slidenum">
              <a:rPr lang="en-US" smtClean="0"/>
              <a:pPr/>
              <a:t>82</a:t>
            </a:fld>
            <a:endParaRPr lang="en-US"/>
          </a:p>
        </p:txBody>
      </p:sp>
      <p:pic>
        <p:nvPicPr>
          <p:cNvPr id="4" name="Picture 3" descr="screenshot.png"/>
          <p:cNvPicPr>
            <a:picLocks noChangeAspect="1"/>
          </p:cNvPicPr>
          <p:nvPr/>
        </p:nvPicPr>
        <p:blipFill>
          <a:blip r:embed="rId3" cstate="print"/>
          <a:stretch>
            <a:fillRect/>
          </a:stretch>
        </p:blipFill>
        <p:spPr>
          <a:xfrm>
            <a:off x="0" y="304800"/>
            <a:ext cx="9144000" cy="4876800"/>
          </a:xfrm>
          <a:prstGeom prst="rect">
            <a:avLst/>
          </a:prstGeom>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Problems enrolling in ITWS:</a:t>
            </a:r>
          </a:p>
          <a:p>
            <a:pPr lvl="1"/>
            <a:r>
              <a:rPr lang="en-US" dirty="0" smtClean="0"/>
              <a:t>Contact Bret Vedder, SD County Approver Designee</a:t>
            </a:r>
          </a:p>
          <a:p>
            <a:pPr lvl="1"/>
            <a:r>
              <a:rPr lang="en-US" dirty="0" smtClean="0"/>
              <a:t>Contact ITWS System help Desk:</a:t>
            </a:r>
          </a:p>
          <a:p>
            <a:pPr lvl="2"/>
            <a:r>
              <a:rPr lang="en-US" sz="2200" dirty="0" smtClean="0"/>
              <a:t>Phone: (916) 654-3117</a:t>
            </a:r>
          </a:p>
          <a:p>
            <a:pPr lvl="2"/>
            <a:r>
              <a:rPr lang="en-US" sz="2200" dirty="0" smtClean="0"/>
              <a:t>Fax: (916) 654-3007</a:t>
            </a:r>
          </a:p>
          <a:p>
            <a:pPr lvl="2"/>
            <a:r>
              <a:rPr lang="en-US" sz="2200" dirty="0" smtClean="0"/>
              <a:t>Email: </a:t>
            </a:r>
            <a:r>
              <a:rPr lang="en-US" sz="2200" dirty="0" smtClean="0">
                <a:hlinkClick r:id="rId3"/>
              </a:rPr>
              <a:t>itws@dmh.ca.gov</a:t>
            </a:r>
            <a:endParaRPr lang="en-US" sz="2200" dirty="0" smtClean="0"/>
          </a:p>
          <a:p>
            <a:pPr lvl="2"/>
            <a:endParaRPr lang="en-US" sz="2200" dirty="0" smtClean="0"/>
          </a:p>
          <a:p>
            <a:pPr lvl="2"/>
            <a:endParaRPr lang="en-US" dirty="0"/>
          </a:p>
        </p:txBody>
      </p:sp>
      <p:sp>
        <p:nvSpPr>
          <p:cNvPr id="3" name="Title 2"/>
          <p:cNvSpPr>
            <a:spLocks noGrp="1"/>
          </p:cNvSpPr>
          <p:nvPr>
            <p:ph type="title"/>
          </p:nvPr>
        </p:nvSpPr>
        <p:spPr/>
        <p:txBody>
          <a:bodyPr/>
          <a:lstStyle/>
          <a:p>
            <a:r>
              <a:rPr lang="en-US" dirty="0" smtClean="0"/>
              <a:t>What if you have questions?</a:t>
            </a:r>
            <a:endParaRPr lang="en-US" dirty="0"/>
          </a:p>
        </p:txBody>
      </p:sp>
      <p:sp>
        <p:nvSpPr>
          <p:cNvPr id="4" name="Slide Number Placeholder 3"/>
          <p:cNvSpPr>
            <a:spLocks noGrp="1"/>
          </p:cNvSpPr>
          <p:nvPr>
            <p:ph type="sldNum" sz="quarter" idx="12"/>
          </p:nvPr>
        </p:nvSpPr>
        <p:spPr/>
        <p:txBody>
          <a:bodyPr/>
          <a:lstStyle/>
          <a:p>
            <a:fld id="{26C010E4-C3A7-430B-92BB-08F25BDEE22F}" type="slidenum">
              <a:rPr lang="en-US" smtClean="0"/>
              <a:pPr/>
              <a:t>83</a:t>
            </a:fld>
            <a:endParaRPr lang="en-US"/>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62500" lnSpcReduction="20000"/>
          </a:bodyPr>
          <a:lstStyle/>
          <a:p>
            <a:r>
              <a:rPr lang="en-US" sz="2800" dirty="0" smtClean="0"/>
              <a:t>Questions about using the DCR:</a:t>
            </a:r>
          </a:p>
          <a:p>
            <a:pPr lvl="1"/>
            <a:endParaRPr lang="en-US" sz="2400" dirty="0" smtClean="0"/>
          </a:p>
          <a:p>
            <a:pPr lvl="1"/>
            <a:r>
              <a:rPr lang="en-US" sz="2400" dirty="0" smtClean="0"/>
              <a:t>1)  Look first for the answer to your question in your printed copy of the</a:t>
            </a:r>
            <a:br>
              <a:rPr lang="en-US" sz="2400" dirty="0" smtClean="0"/>
            </a:br>
            <a:r>
              <a:rPr lang="en-US" sz="2400" dirty="0" smtClean="0"/>
              <a:t>"Companion Guide to the DCR."  </a:t>
            </a:r>
            <a:br>
              <a:rPr lang="en-US" sz="2400" dirty="0" smtClean="0"/>
            </a:br>
            <a:r>
              <a:rPr lang="en-US" sz="2400" dirty="0" smtClean="0"/>
              <a:t/>
            </a:r>
            <a:br>
              <a:rPr lang="en-US" sz="2400" dirty="0" smtClean="0"/>
            </a:br>
            <a:endParaRPr lang="en-US" sz="2400" dirty="0" smtClean="0"/>
          </a:p>
          <a:p>
            <a:pPr lvl="1"/>
            <a:r>
              <a:rPr lang="en-US" sz="2400" dirty="0" smtClean="0"/>
              <a:t>2)  Look in our frequently asked questions  (</a:t>
            </a:r>
            <a:r>
              <a:rPr lang="en-US" sz="2400" dirty="0" smtClean="0">
                <a:hlinkClick r:id="rId3"/>
              </a:rPr>
              <a:t>Http://hoap.ucsd.edu/fsphelp</a:t>
            </a:r>
            <a:r>
              <a:rPr lang="en-US" sz="2400" dirty="0" smtClean="0"/>
              <a:t>)</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3)  If you can't find the answer in either of those places try the more</a:t>
            </a:r>
            <a:br>
              <a:rPr lang="en-US" sz="2400" dirty="0" smtClean="0"/>
            </a:br>
            <a:r>
              <a:rPr lang="en-US" sz="2400" dirty="0" smtClean="0"/>
              <a:t>detailed “Accessing and using the Data Collection and Reporting (DCR)</a:t>
            </a:r>
            <a:br>
              <a:rPr lang="en-US" sz="2400" dirty="0" smtClean="0"/>
            </a:br>
            <a:r>
              <a:rPr lang="en-US" sz="2400" dirty="0" smtClean="0"/>
              <a:t>system,“ found on the “Data entry resources" button of the HSRC Help page.</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4)  If you cannot find your answer in any of these online resources, then</a:t>
            </a:r>
            <a:br>
              <a:rPr lang="en-US" sz="2400" dirty="0" smtClean="0"/>
            </a:br>
            <a:r>
              <a:rPr lang="en-US" sz="2400" dirty="0" smtClean="0"/>
              <a:t>please contact your appropriate "Approver Designee(s)“ at the County. </a:t>
            </a:r>
            <a:br>
              <a:rPr lang="en-US" sz="2400" dirty="0" smtClean="0"/>
            </a:br>
            <a:r>
              <a:rPr lang="en-US" sz="2400" dirty="0" smtClean="0"/>
              <a:t/>
            </a:r>
            <a:br>
              <a:rPr lang="en-US" sz="2400" dirty="0" smtClean="0"/>
            </a:br>
            <a:endParaRPr lang="en-US" sz="2400" dirty="0" smtClean="0"/>
          </a:p>
          <a:p>
            <a:pPr lvl="1"/>
            <a:r>
              <a:rPr lang="en-US" sz="2400" dirty="0" smtClean="0"/>
              <a:t>5)  Approver Designees report program's questions and their answers to</a:t>
            </a:r>
            <a:br>
              <a:rPr lang="en-US" sz="2400" dirty="0" smtClean="0"/>
            </a:br>
            <a:r>
              <a:rPr lang="en-US" sz="2400" dirty="0" smtClean="0"/>
              <a:t>HSRC and we include them on our FAQ, thus lessening the burden on the Approver Designee(s).</a:t>
            </a:r>
            <a:br>
              <a:rPr lang="en-US" sz="2400" dirty="0" smtClean="0"/>
            </a:br>
            <a:endParaRPr lang="en-US" dirty="0"/>
          </a:p>
        </p:txBody>
      </p:sp>
      <p:sp>
        <p:nvSpPr>
          <p:cNvPr id="3" name="Title 2"/>
          <p:cNvSpPr>
            <a:spLocks noGrp="1"/>
          </p:cNvSpPr>
          <p:nvPr>
            <p:ph type="title"/>
          </p:nvPr>
        </p:nvSpPr>
        <p:spPr/>
        <p:txBody>
          <a:bodyPr/>
          <a:lstStyle/>
          <a:p>
            <a:r>
              <a:rPr lang="en-US" dirty="0" smtClean="0"/>
              <a:t>What if you have questions?</a:t>
            </a:r>
            <a:endParaRPr lang="en-US" dirty="0"/>
          </a:p>
        </p:txBody>
      </p:sp>
      <p:sp>
        <p:nvSpPr>
          <p:cNvPr id="4" name="Slide Number Placeholder 3"/>
          <p:cNvSpPr>
            <a:spLocks noGrp="1"/>
          </p:cNvSpPr>
          <p:nvPr>
            <p:ph type="sldNum" sz="quarter" idx="12"/>
          </p:nvPr>
        </p:nvSpPr>
        <p:spPr/>
        <p:txBody>
          <a:bodyPr/>
          <a:lstStyle/>
          <a:p>
            <a:fld id="{26C010E4-C3A7-430B-92BB-08F25BDEE22F}" type="slidenum">
              <a:rPr lang="en-US" smtClean="0"/>
              <a:pPr/>
              <a:t>84</a:t>
            </a:fld>
            <a:endParaRPr lang="en-US"/>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800" dirty="0" smtClean="0"/>
              <a:t>Questions about using the DCR:</a:t>
            </a:r>
          </a:p>
          <a:p>
            <a:pPr lvl="1"/>
            <a:r>
              <a:rPr lang="en-US" sz="2400" dirty="0" smtClean="0"/>
              <a:t>Visit the HSRC Virtual Help Desk:</a:t>
            </a:r>
          </a:p>
          <a:p>
            <a:pPr lvl="1"/>
            <a:r>
              <a:rPr lang="en-US" dirty="0" smtClean="0">
                <a:hlinkClick r:id="rId3"/>
              </a:rPr>
              <a:t>http://hoap.ucsd.edu/fsphelp/</a:t>
            </a:r>
            <a:endParaRPr lang="en-US" dirty="0" smtClean="0"/>
          </a:p>
          <a:p>
            <a:pPr lvl="1"/>
            <a:endParaRPr lang="en-US" dirty="0" smtClean="0"/>
          </a:p>
          <a:p>
            <a:pPr lvl="1"/>
            <a:r>
              <a:rPr lang="en-US" dirty="0" smtClean="0"/>
              <a:t>Links to data on POQI website</a:t>
            </a:r>
          </a:p>
          <a:p>
            <a:pPr lvl="2"/>
            <a:r>
              <a:rPr lang="en-US" dirty="0" smtClean="0"/>
              <a:t>Companion Guide for Full Service Partnership Outcomes Assessments</a:t>
            </a:r>
          </a:p>
          <a:p>
            <a:pPr lvl="2"/>
            <a:r>
              <a:rPr lang="en-US" dirty="0" smtClean="0"/>
              <a:t>Links to where to download forms (PAFs, 3Ms &amp; KETs)</a:t>
            </a:r>
          </a:p>
          <a:p>
            <a:pPr lvl="1"/>
            <a:endParaRPr lang="en-US" dirty="0" smtClean="0"/>
          </a:p>
          <a:p>
            <a:pPr lvl="1"/>
            <a:r>
              <a:rPr lang="en-US" dirty="0" smtClean="0"/>
              <a:t>FAQ section is very helpful and improving through your input!</a:t>
            </a:r>
            <a:endParaRPr lang="en-US" dirty="0"/>
          </a:p>
        </p:txBody>
      </p:sp>
      <p:sp>
        <p:nvSpPr>
          <p:cNvPr id="3" name="Title 2"/>
          <p:cNvSpPr>
            <a:spLocks noGrp="1"/>
          </p:cNvSpPr>
          <p:nvPr>
            <p:ph type="title"/>
          </p:nvPr>
        </p:nvSpPr>
        <p:spPr/>
        <p:txBody>
          <a:bodyPr/>
          <a:lstStyle/>
          <a:p>
            <a:r>
              <a:rPr lang="en-US" dirty="0" smtClean="0"/>
              <a:t>What if you have questions?</a:t>
            </a:r>
            <a:endParaRPr lang="en-US" dirty="0"/>
          </a:p>
        </p:txBody>
      </p:sp>
      <p:sp>
        <p:nvSpPr>
          <p:cNvPr id="4" name="Slide Number Placeholder 3"/>
          <p:cNvSpPr>
            <a:spLocks noGrp="1"/>
          </p:cNvSpPr>
          <p:nvPr>
            <p:ph type="sldNum" sz="quarter" idx="12"/>
          </p:nvPr>
        </p:nvSpPr>
        <p:spPr/>
        <p:txBody>
          <a:bodyPr/>
          <a:lstStyle/>
          <a:p>
            <a:fld id="{26C010E4-C3A7-430B-92BB-08F25BDEE22F}" type="slidenum">
              <a:rPr lang="en-US" smtClean="0"/>
              <a:pPr/>
              <a:t>85</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If there has been an interruption in a partner’s services for </a:t>
            </a:r>
            <a:r>
              <a:rPr lang="en-US" b="1" dirty="0" smtClean="0"/>
              <a:t>LESS THAN ONE YEAR</a:t>
            </a:r>
            <a:r>
              <a:rPr lang="en-US" dirty="0" smtClean="0"/>
              <a:t>, then KETs would be completed to indicate the key events that occurred during the lapse in time.</a:t>
            </a:r>
          </a:p>
          <a:p>
            <a:endParaRPr lang="en-US" dirty="0" smtClean="0"/>
          </a:p>
          <a:p>
            <a:r>
              <a:rPr lang="en-US" dirty="0" smtClean="0"/>
              <a:t>If the interruption in a partner’s services has lasted for </a:t>
            </a:r>
            <a:r>
              <a:rPr lang="en-US" b="1" dirty="0" smtClean="0"/>
              <a:t>MORE THAN ONE YEAR</a:t>
            </a:r>
            <a:r>
              <a:rPr lang="en-US" dirty="0" smtClean="0"/>
              <a:t>, then another PAF would be completed.</a:t>
            </a:r>
            <a:endParaRPr lang="en-US" dirty="0"/>
          </a:p>
        </p:txBody>
      </p:sp>
      <p:sp>
        <p:nvSpPr>
          <p:cNvPr id="3" name="Title 2"/>
          <p:cNvSpPr>
            <a:spLocks noGrp="1"/>
          </p:cNvSpPr>
          <p:nvPr>
            <p:ph type="title"/>
          </p:nvPr>
        </p:nvSpPr>
        <p:spPr/>
        <p:txBody>
          <a:bodyPr>
            <a:normAutofit fontScale="90000"/>
          </a:bodyPr>
          <a:lstStyle/>
          <a:p>
            <a:r>
              <a:rPr lang="en-US" dirty="0" smtClean="0"/>
              <a:t>Additional Timeline Information</a:t>
            </a:r>
            <a:endParaRPr lang="en-US" dirty="0"/>
          </a:p>
        </p:txBody>
      </p:sp>
      <p:sp>
        <p:nvSpPr>
          <p:cNvPr id="4" name="Slide Number Placeholder 3"/>
          <p:cNvSpPr>
            <a:spLocks noGrp="1"/>
          </p:cNvSpPr>
          <p:nvPr>
            <p:ph type="sldNum" sz="quarter" idx="12"/>
          </p:nvPr>
        </p:nvSpPr>
        <p:spPr/>
        <p:txBody>
          <a:bodyPr/>
          <a:lstStyle/>
          <a:p>
            <a:fld id="{26C010E4-C3A7-430B-92BB-08F25BDEE22F}" type="slidenum">
              <a:rPr lang="en-US" smtClean="0"/>
              <a:pPr/>
              <a:t>9</a:t>
            </a:fld>
            <a:endParaRPr lang="en-US"/>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1085</TotalTime>
  <Words>2976</Words>
  <Application>Microsoft Office PowerPoint</Application>
  <PresentationFormat>On-screen Show (4:3)</PresentationFormat>
  <Paragraphs>533</Paragraphs>
  <Slides>85</Slides>
  <Notes>85</Notes>
  <HiddenSlides>0</HiddenSlides>
  <MMClips>0</MMClips>
  <ScaleCrop>false</ScaleCrop>
  <HeadingPairs>
    <vt:vector size="4" baseType="variant">
      <vt:variant>
        <vt:lpstr>Theme</vt:lpstr>
      </vt:variant>
      <vt:variant>
        <vt:i4>1</vt:i4>
      </vt:variant>
      <vt:variant>
        <vt:lpstr>Slide Titles</vt:lpstr>
      </vt:variant>
      <vt:variant>
        <vt:i4>85</vt:i4>
      </vt:variant>
    </vt:vector>
  </HeadingPairs>
  <TitlesOfParts>
    <vt:vector size="86" baseType="lpstr">
      <vt:lpstr>Concourse</vt:lpstr>
      <vt:lpstr>Accessing and Using the Data Collection &amp; Reporting (DCR) System</vt:lpstr>
      <vt:lpstr>MHSA Full Service Partnership Forms &amp; Methodology</vt:lpstr>
      <vt:lpstr>Outcomes Data Collection</vt:lpstr>
      <vt:lpstr>MHSA FULL SERVICE PARTNERSHIP FORMS</vt:lpstr>
      <vt:lpstr>PARTNERSHIP ASSESSMENT FORM</vt:lpstr>
      <vt:lpstr>KEY EVENT TRACKING FORM</vt:lpstr>
      <vt:lpstr>QUARTERLY ASSESSMENT FORM</vt:lpstr>
      <vt:lpstr>Slide 8</vt:lpstr>
      <vt:lpstr>Additional Timeline Information</vt:lpstr>
      <vt:lpstr>Recap</vt:lpstr>
      <vt:lpstr>Accessing The DMH Data Collection And Reporting System (DCR)</vt:lpstr>
      <vt:lpstr>Gaining Access to the DCR</vt:lpstr>
      <vt:lpstr>Slide 13</vt:lpstr>
      <vt:lpstr>New to ITWS?</vt:lpstr>
      <vt:lpstr>Slide 15</vt:lpstr>
      <vt:lpstr>Slide 16</vt:lpstr>
      <vt:lpstr>Slide 17</vt:lpstr>
      <vt:lpstr>Slide 18</vt:lpstr>
      <vt:lpstr>Slide 19</vt:lpstr>
      <vt:lpstr>Slide 20</vt:lpstr>
      <vt:lpstr>Already enrolled in ITWS?</vt:lpstr>
      <vt:lpstr>Slide 22</vt:lpstr>
      <vt:lpstr>Slide 23</vt:lpstr>
      <vt:lpstr>Slide 24</vt:lpstr>
      <vt:lpstr>Slide 25</vt:lpstr>
      <vt:lpstr>Problems with ITWS Enrollment</vt:lpstr>
      <vt:lpstr>How to access the DCR to enter data</vt:lpstr>
      <vt:lpstr>Slide 28</vt:lpstr>
      <vt:lpstr>Slide 29</vt:lpstr>
      <vt:lpstr>Slide 30</vt:lpstr>
      <vt:lpstr>Slide 31</vt:lpstr>
      <vt:lpstr>Introduction To DCR Messages and Displays</vt:lpstr>
      <vt:lpstr>Slide 33</vt:lpstr>
      <vt:lpstr>Slide 34</vt:lpstr>
      <vt:lpstr>Slide 35</vt:lpstr>
      <vt:lpstr>Slide 36</vt:lpstr>
      <vt:lpstr>Slide 37</vt:lpstr>
      <vt:lpstr>Slide 38</vt:lpstr>
      <vt:lpstr>Slide 39</vt:lpstr>
      <vt:lpstr>DCR Home</vt:lpstr>
      <vt:lpstr>Slide 41</vt:lpstr>
      <vt:lpstr>Slide 42</vt:lpstr>
      <vt:lpstr>DCR Home Screen (cont.)</vt:lpstr>
      <vt:lpstr>DCR Home Screen (cont.)</vt:lpstr>
      <vt:lpstr>DCR Home Screen (cont.)</vt:lpstr>
      <vt:lpstr>DCR Home Screen (cont.)</vt:lpstr>
      <vt:lpstr>MANAGE ACTIVE PARTNERS</vt:lpstr>
      <vt:lpstr>Manage Active Partners (cont.)</vt:lpstr>
      <vt:lpstr>Manage Active Partners (cont.)</vt:lpstr>
      <vt:lpstr>Manage Active Partners (cont.)</vt:lpstr>
      <vt:lpstr>Manage Active Partners (cont.)</vt:lpstr>
      <vt:lpstr>ENTERING A PARTNER FOR THE FIRST TIME</vt:lpstr>
      <vt:lpstr>Slide 53</vt:lpstr>
      <vt:lpstr>Slide 54</vt:lpstr>
      <vt:lpstr>Slide 55</vt:lpstr>
      <vt:lpstr>Slide 56</vt:lpstr>
      <vt:lpstr>Slide 57</vt:lpstr>
      <vt:lpstr>Slide 58</vt:lpstr>
      <vt:lpstr>Slide 59</vt:lpstr>
      <vt:lpstr>Slide 60</vt:lpstr>
      <vt:lpstr>Slide 61</vt:lpstr>
      <vt:lpstr>If the PAF form you are trying to SAVE/SUBMIT is not complete, you will receive the following message:</vt:lpstr>
      <vt:lpstr>Slide 63</vt:lpstr>
      <vt:lpstr>Slide 64</vt:lpstr>
      <vt:lpstr>Slide 65</vt:lpstr>
      <vt:lpstr>ENTERING A KEY EVENT TRACKING (KET) FORM</vt:lpstr>
      <vt:lpstr>Slide 67</vt:lpstr>
      <vt:lpstr>Slide 68</vt:lpstr>
      <vt:lpstr>Slide 69</vt:lpstr>
      <vt:lpstr>Slide 70</vt:lpstr>
      <vt:lpstr>Slide 71</vt:lpstr>
      <vt:lpstr>Slide 72</vt:lpstr>
      <vt:lpstr>Slide 73</vt:lpstr>
      <vt:lpstr>ENTERING A QUATERLY ASSESSMENT (3M) FORM</vt:lpstr>
      <vt:lpstr>Slide 75</vt:lpstr>
      <vt:lpstr>Slide 76</vt:lpstr>
      <vt:lpstr>Slide 77</vt:lpstr>
      <vt:lpstr>Slide 78</vt:lpstr>
      <vt:lpstr>Slide 79</vt:lpstr>
      <vt:lpstr>REVIEW: Entering Data into the DCR</vt:lpstr>
      <vt:lpstr>TECHNICAL INFORMATION</vt:lpstr>
      <vt:lpstr>Slide 82</vt:lpstr>
      <vt:lpstr>What if you have questions?</vt:lpstr>
      <vt:lpstr>What if you have questions?</vt:lpstr>
      <vt:lpstr>What if you have questions?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Accessing and Using the Data Collection &amp; Reporting (DCR) System</dc:title>
  <dc:creator>Jennifer Rolls Reutz</dc:creator>
  <cp:lastModifiedBy>dthomas</cp:lastModifiedBy>
  <cp:revision>118</cp:revision>
  <dcterms:created xsi:type="dcterms:W3CDTF">2009-12-14T17:26:34Z</dcterms:created>
  <dcterms:modified xsi:type="dcterms:W3CDTF">2010-02-12T00:06:30Z</dcterms:modified>
</cp:coreProperties>
</file>